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 id="286" r:id="rId32"/>
    <p:sldId id="288" r:id="rId33"/>
    <p:sldId id="287"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1093"/>
  </p:normalViewPr>
  <p:slideViewPr>
    <p:cSldViewPr snapToGrid="0" snapToObjects="1">
      <p:cViewPr>
        <p:scale>
          <a:sx n="68" d="100"/>
          <a:sy n="68" d="100"/>
        </p:scale>
        <p:origin x="1080"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A2BCB-9389-AE4A-AABE-02608F7B4B35}"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57FF4-3F25-EE4D-8353-8403FFB5D477}" type="slidenum">
              <a:rPr lang="en-US" smtClean="0"/>
              <a:t>‹#›</a:t>
            </a:fld>
            <a:endParaRPr lang="en-US"/>
          </a:p>
        </p:txBody>
      </p:sp>
    </p:spTree>
    <p:extLst>
      <p:ext uri="{BB962C8B-B14F-4D97-AF65-F5344CB8AC3E}">
        <p14:creationId xmlns:p14="http://schemas.microsoft.com/office/powerpoint/2010/main" val="2142447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term frequency tells us how frequent the word is; words that occur more often in a document are likely to be informative about the document’s contents. We usually use the log10 of the word frequency, rather than the raw count. The intuition is that a word appearing 100 times in a document doesn’t make that word 100 times more likely to be relevant to the meaning of the document.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in. Terms that occur in only a few documents are useful for discriminating those documents from the rest of the collection; terms that occur across the entire collection aren’t as helpful. </a:t>
            </a:r>
            <a:endParaRPr lang="en-US" dirty="0"/>
          </a:p>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6</a:t>
            </a:fld>
            <a:endParaRPr lang="en-US"/>
          </a:p>
        </p:txBody>
      </p:sp>
    </p:spTree>
    <p:extLst>
      <p:ext uri="{BB962C8B-B14F-4D97-AF65-F5344CB8AC3E}">
        <p14:creationId xmlns:p14="http://schemas.microsoft.com/office/powerpoint/2010/main" val="3372095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23</a:t>
            </a:fld>
            <a:endParaRPr lang="en-US"/>
          </a:p>
        </p:txBody>
      </p:sp>
    </p:spTree>
    <p:extLst>
      <p:ext uri="{BB962C8B-B14F-4D97-AF65-F5344CB8AC3E}">
        <p14:creationId xmlns:p14="http://schemas.microsoft.com/office/powerpoint/2010/main" val="1332545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24</a:t>
            </a:fld>
            <a:endParaRPr lang="en-US"/>
          </a:p>
        </p:txBody>
      </p:sp>
    </p:spTree>
    <p:extLst>
      <p:ext uri="{BB962C8B-B14F-4D97-AF65-F5344CB8AC3E}">
        <p14:creationId xmlns:p14="http://schemas.microsoft.com/office/powerpoint/2010/main" val="940015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Mention spans can be linked to entities by computing, for each entity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and span [</a:t>
            </a:r>
            <a:r>
              <a:rPr lang="en-US" sz="1200" i="1"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t>
            </a:r>
            <a:r>
              <a:rPr lang="en-US" sz="1200" kern="1200" dirty="0">
                <a:solidFill>
                  <a:schemeClr val="tx1"/>
                </a:solidFill>
                <a:effectLst/>
                <a:latin typeface="+mn-lt"/>
                <a:ea typeface="+mn-ea"/>
                <a:cs typeface="+mn-cs"/>
              </a:rPr>
              <a:t>], the dot product similarity between the span encoding (the average of the token embeddings) and the entity encoding.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take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get a distribution over entities for each span: </a:t>
            </a:r>
            <a:endParaRPr lang="en-US" dirty="0"/>
          </a:p>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25</a:t>
            </a:fld>
            <a:endParaRPr lang="en-US"/>
          </a:p>
        </p:txBody>
      </p:sp>
    </p:spTree>
    <p:extLst>
      <p:ext uri="{BB962C8B-B14F-4D97-AF65-F5344CB8AC3E}">
        <p14:creationId xmlns:p14="http://schemas.microsoft.com/office/powerpoint/2010/main" val="342176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which the correct answer </a:t>
            </a:r>
            <a:r>
              <a:rPr lang="en-US" sz="1200" i="1" kern="1200">
                <a:solidFill>
                  <a:schemeClr val="tx1"/>
                </a:solidFill>
                <a:effectLst/>
                <a:latin typeface="+mn-lt"/>
                <a:ea typeface="+mn-ea"/>
                <a:cs typeface="+mn-cs"/>
              </a:rPr>
              <a:t>luster </a:t>
            </a:r>
            <a:r>
              <a:rPr lang="en-US" sz="1200" kern="1200">
                <a:solidFill>
                  <a:schemeClr val="tx1"/>
                </a:solidFill>
                <a:effectLst/>
                <a:latin typeface="+mn-lt"/>
                <a:ea typeface="+mn-ea"/>
                <a:cs typeface="+mn-cs"/>
              </a:rPr>
              <a:t>is unlikely to co-occur frequently with phrases like </a:t>
            </a:r>
            <a:r>
              <a:rPr lang="en-US" sz="1200" i="1" kern="1200">
                <a:solidFill>
                  <a:schemeClr val="tx1"/>
                </a:solidFill>
                <a:effectLst/>
                <a:latin typeface="+mn-lt"/>
                <a:ea typeface="+mn-ea"/>
                <a:cs typeface="+mn-cs"/>
              </a:rPr>
              <a:t>looking at it</a:t>
            </a:r>
            <a:r>
              <a:rPr lang="en-US" sz="1200" kern="1200">
                <a:solidFill>
                  <a:schemeClr val="tx1"/>
                </a:solidFill>
                <a:effectLst/>
                <a:latin typeface="+mn-lt"/>
                <a:ea typeface="+mn-ea"/>
                <a:cs typeface="+mn-cs"/>
              </a:rPr>
              <a:t>, while the word </a:t>
            </a:r>
            <a:r>
              <a:rPr lang="en-US" sz="1200" i="1" kern="1200">
                <a:solidFill>
                  <a:schemeClr val="tx1"/>
                </a:solidFill>
                <a:effectLst/>
                <a:latin typeface="+mn-lt"/>
                <a:ea typeface="+mn-ea"/>
                <a:cs typeface="+mn-cs"/>
              </a:rPr>
              <a:t>mineral </a:t>
            </a:r>
            <a:r>
              <a:rPr lang="en-US" sz="1200" kern="1200">
                <a:solidFill>
                  <a:schemeClr val="tx1"/>
                </a:solidFill>
                <a:effectLst/>
                <a:latin typeface="+mn-lt"/>
                <a:ea typeface="+mn-ea"/>
                <a:cs typeface="+mn-cs"/>
              </a:rPr>
              <a:t>is highly associated with the incorrect answer </a:t>
            </a:r>
            <a:r>
              <a:rPr lang="en-US" sz="1200" i="1" kern="1200">
                <a:solidFill>
                  <a:schemeClr val="tx1"/>
                </a:solidFill>
                <a:effectLst/>
                <a:latin typeface="+mn-lt"/>
                <a:ea typeface="+mn-ea"/>
                <a:cs typeface="+mn-cs"/>
              </a:rPr>
              <a:t>hardness</a:t>
            </a:r>
            <a:r>
              <a:rPr lang="en-US" sz="1200" kern="1200">
                <a:solidFill>
                  <a:schemeClr val="tx1"/>
                </a:solidFill>
                <a:effectLst/>
                <a:latin typeface="+mn-lt"/>
                <a:ea typeface="+mn-ea"/>
                <a:cs typeface="+mn-cs"/>
              </a:rPr>
              <a:t>. </a:t>
            </a:r>
            <a:endParaRPr lang="en-US"/>
          </a:p>
          <a:p>
            <a:endParaRPr lang="en-US"/>
          </a:p>
        </p:txBody>
      </p:sp>
      <p:sp>
        <p:nvSpPr>
          <p:cNvPr id="4" name="Slide Number Placeholder 3"/>
          <p:cNvSpPr>
            <a:spLocks noGrp="1"/>
          </p:cNvSpPr>
          <p:nvPr>
            <p:ph type="sldNum" sz="quarter" idx="5"/>
          </p:nvPr>
        </p:nvSpPr>
        <p:spPr/>
        <p:txBody>
          <a:bodyPr/>
          <a:lstStyle/>
          <a:p>
            <a:fld id="{06157FF4-3F25-EE4D-8353-8403FFB5D477}" type="slidenum">
              <a:rPr lang="en-US" smtClean="0"/>
              <a:t>37</a:t>
            </a:fld>
            <a:endParaRPr lang="en-US"/>
          </a:p>
        </p:txBody>
      </p:sp>
    </p:spTree>
    <p:extLst>
      <p:ext uri="{BB962C8B-B14F-4D97-AF65-F5344CB8AC3E}">
        <p14:creationId xmlns:p14="http://schemas.microsoft.com/office/powerpoint/2010/main" val="316967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it’s common to approximate by simplifying the query processing. Queries are usually very short, so each query word is likely to have a count of 1. And the cosine normalization for the query (the division by |</a:t>
            </a:r>
            <a:r>
              <a:rPr lang="en-US" sz="1200" i="1" kern="1200" dirty="0">
                <a:solidFill>
                  <a:schemeClr val="tx1"/>
                </a:solidFill>
                <a:effectLst/>
                <a:latin typeface="+mn-lt"/>
                <a:ea typeface="+mn-ea"/>
                <a:cs typeface="+mn-cs"/>
              </a:rPr>
              <a:t>q</a:t>
            </a:r>
            <a:r>
              <a:rPr lang="en-US" sz="1200" kern="1200" dirty="0">
                <a:solidFill>
                  <a:schemeClr val="tx1"/>
                </a:solidFill>
                <a:effectLst/>
                <a:latin typeface="+mn-lt"/>
                <a:ea typeface="+mn-ea"/>
                <a:cs typeface="+mn-cs"/>
              </a:rPr>
              <a:t>|) will be the same for all documents, so won’t change the ranking between any two documents </a:t>
            </a:r>
            <a:r>
              <a:rPr lang="en-US" sz="1200" i="1" kern="1200" dirty="0">
                <a:solidFill>
                  <a:schemeClr val="tx1"/>
                </a:solidFill>
                <a:effectLst/>
                <a:latin typeface="+mn-lt"/>
                <a:ea typeface="+mn-ea"/>
                <a:cs typeface="+mn-cs"/>
              </a:rPr>
              <a:t>Di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 j </a:t>
            </a:r>
            <a:r>
              <a:rPr lang="en-US" sz="1200" kern="1200" dirty="0">
                <a:solidFill>
                  <a:schemeClr val="tx1"/>
                </a:solidFill>
                <a:effectLst/>
                <a:latin typeface="+mn-lt"/>
                <a:ea typeface="+mn-ea"/>
                <a:cs typeface="+mn-cs"/>
              </a:rPr>
              <a:t>So we generally use the following simple score for a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given a query </a:t>
            </a:r>
            <a:r>
              <a:rPr lang="en-US" sz="1200" i="1" kern="1200" dirty="0">
                <a:solidFill>
                  <a:schemeClr val="tx1"/>
                </a:solidFill>
                <a:effectLst/>
                <a:latin typeface="+mn-lt"/>
                <a:ea typeface="+mn-ea"/>
                <a:cs typeface="+mn-cs"/>
              </a:rPr>
              <a:t>q</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7</a:t>
            </a:fld>
            <a:endParaRPr lang="en-US"/>
          </a:p>
        </p:txBody>
      </p:sp>
    </p:spTree>
    <p:extLst>
      <p:ext uri="{BB962C8B-B14F-4D97-AF65-F5344CB8AC3E}">
        <p14:creationId xmlns:p14="http://schemas.microsoft.com/office/powerpoint/2010/main" val="423846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9</a:t>
            </a:fld>
            <a:endParaRPr lang="en-US"/>
          </a:p>
        </p:txBody>
      </p:sp>
    </p:spTree>
    <p:extLst>
      <p:ext uri="{BB962C8B-B14F-4D97-AF65-F5344CB8AC3E}">
        <p14:creationId xmlns:p14="http://schemas.microsoft.com/office/powerpoint/2010/main" val="160258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postings list is the list of document IDs associated with each term, which can also contain information like the term frequency or even the exact positions of terms in the document. </a:t>
            </a:r>
            <a:endParaRPr lang="en-US" dirty="0"/>
          </a:p>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10</a:t>
            </a:fld>
            <a:endParaRPr lang="en-US"/>
          </a:p>
        </p:txBody>
      </p:sp>
    </p:spTree>
    <p:extLst>
      <p:ext uri="{BB962C8B-B14F-4D97-AF65-F5344CB8AC3E}">
        <p14:creationId xmlns:p14="http://schemas.microsoft.com/office/powerpoint/2010/main" val="3930302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dense vectors for IR or the retriever component of question answerers is still an open area of research. Among the many areas of active research are how to do the fine-tuning of the encoder modules on the IR task (generally by fine-tuning on query-document combinations, with various clever ways to get negative examples), and how to deal with the fact that documents are often longer than encoders like BERT can process (generally by breaking up documents into passages).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Efficiency is also an issue. At the core of every IR engine is the need to rank </a:t>
            </a:r>
            <a:r>
              <a:rPr lang="en-US" sz="1200" kern="1200" dirty="0" err="1">
                <a:solidFill>
                  <a:schemeClr val="tx1"/>
                </a:solidFill>
                <a:effectLst/>
                <a:latin typeface="+mn-lt"/>
                <a:ea typeface="+mn-ea"/>
                <a:cs typeface="+mn-cs"/>
              </a:rPr>
              <a:t>ev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ery</a:t>
            </a:r>
            <a:r>
              <a:rPr lang="en-US" sz="1200" kern="1200" dirty="0">
                <a:solidFill>
                  <a:schemeClr val="tx1"/>
                </a:solidFill>
                <a:effectLst/>
                <a:latin typeface="+mn-lt"/>
                <a:ea typeface="+mn-ea"/>
                <a:cs typeface="+mn-cs"/>
              </a:rPr>
              <a:t> possible document for its similarity to the query. For sparse word-count vectors, the inverted index allows this very efficiently. For dense vector algorithms like those based on BERT or other Transformer encoders, finding the set of dense document vectors that have the highest dot product with a dense query vector is an example of nearest neighbor search. Modern systems therefore make use of approximate nearest neighbor vector search algorithms like </a:t>
            </a:r>
            <a:r>
              <a:rPr lang="en-US" sz="1200" b="0" kern="1200" dirty="0" err="1">
                <a:solidFill>
                  <a:schemeClr val="tx1"/>
                </a:solidFill>
                <a:effectLst/>
                <a:latin typeface="+mn-lt"/>
                <a:ea typeface="+mn-ea"/>
                <a:cs typeface="+mn-cs"/>
              </a:rPr>
              <a:t>Faiss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(Johnson et al., 2017). </a:t>
            </a:r>
            <a:endParaRPr lang="en-US" dirty="0"/>
          </a:p>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15</a:t>
            </a:fld>
            <a:endParaRPr lang="en-US"/>
          </a:p>
        </p:txBody>
      </p:sp>
    </p:spTree>
    <p:extLst>
      <p:ext uri="{BB962C8B-B14F-4D97-AF65-F5344CB8AC3E}">
        <p14:creationId xmlns:p14="http://schemas.microsoft.com/office/powerpoint/2010/main" val="4097465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a:solidFill>
                  <a:schemeClr val="tx1"/>
                </a:solidFill>
                <a:effectLst/>
                <a:latin typeface="+mn-lt"/>
                <a:ea typeface="+mn-ea"/>
                <a:cs typeface="+mn-cs"/>
              </a:rPr>
              <a:t>TyDi QA </a:t>
            </a:r>
            <a:r>
              <a:rPr lang="en-US" sz="1200" kern="1200" dirty="0">
                <a:solidFill>
                  <a:schemeClr val="tx1"/>
                </a:solidFill>
                <a:effectLst/>
                <a:latin typeface="+mn-lt"/>
                <a:ea typeface="+mn-ea"/>
                <a:cs typeface="+mn-cs"/>
              </a:rPr>
              <a:t>dataset contains 204K question-answer pairs from 11 typologically diverse languages, including Arabic, Bengali, Kiswahili, Russian, and Thai (Clark et al., 2020). In the TYDI QA task, a system is given a question and the passages from a Wikipedia article and must (a) select the passage containing the answer (or NULL if no passage contains the answer), and (b) mark the minimal answer span (or NULL). Many questions have no answer. The various languages in the dataset bring up challenges for QA systems like morphological variation between the question and the answer, or complex issue with word segmentation or multiple alphabets. </a:t>
            </a:r>
            <a:endParaRPr lang="en-US" dirty="0"/>
          </a:p>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18</a:t>
            </a:fld>
            <a:endParaRPr lang="en-US"/>
          </a:p>
        </p:txBody>
      </p:sp>
    </p:spTree>
    <p:extLst>
      <p:ext uri="{BB962C8B-B14F-4D97-AF65-F5344CB8AC3E}">
        <p14:creationId xmlns:p14="http://schemas.microsoft.com/office/powerpoint/2010/main" val="3322918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19</a:t>
            </a:fld>
            <a:endParaRPr lang="en-US"/>
          </a:p>
        </p:txBody>
      </p:sp>
    </p:spTree>
    <p:extLst>
      <p:ext uri="{BB962C8B-B14F-4D97-AF65-F5344CB8AC3E}">
        <p14:creationId xmlns:p14="http://schemas.microsoft.com/office/powerpoint/2010/main" val="315096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20</a:t>
            </a:fld>
            <a:endParaRPr lang="en-US"/>
          </a:p>
        </p:txBody>
      </p:sp>
    </p:spTree>
    <p:extLst>
      <p:ext uri="{BB962C8B-B14F-4D97-AF65-F5344CB8AC3E}">
        <p14:creationId xmlns:p14="http://schemas.microsoft.com/office/powerpoint/2010/main" val="2418763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score of a candidate span from position </a:t>
            </a:r>
            <a:r>
              <a:rPr lang="en-US" sz="1200" i="1"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j </a:t>
            </a:r>
            <a:r>
              <a:rPr lang="en-US" sz="1200" kern="1200" dirty="0">
                <a:solidFill>
                  <a:schemeClr val="tx1"/>
                </a:solidFill>
                <a:effectLst/>
                <a:latin typeface="+mn-lt"/>
                <a:ea typeface="+mn-ea"/>
                <a:cs typeface="+mn-cs"/>
              </a:rPr>
              <a:t>is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a:t>
            </a:r>
            <a:r>
              <a:rPr lang="en-US" sz="1200" kern="1200" dirty="0" err="1">
                <a:solidFill>
                  <a:schemeClr val="tx1"/>
                </a:solidFill>
                <a:effectLst/>
                <a:latin typeface="+mn-lt"/>
                <a:ea typeface="+mn-ea"/>
                <a:cs typeface="+mn-cs"/>
              </a:rPr>
              <a:t>′j</a:t>
            </a:r>
            <a:r>
              <a:rPr lang="en-US" sz="1200" kern="1200" dirty="0">
                <a:solidFill>
                  <a:schemeClr val="tx1"/>
                </a:solidFill>
                <a:effectLst/>
                <a:latin typeface="+mn-lt"/>
                <a:ea typeface="+mn-ea"/>
                <a:cs typeface="+mn-cs"/>
              </a:rPr>
              <a:t> , and the highest </a:t>
            </a:r>
            <a:r>
              <a:rPr lang="en-US" sz="1200" i="1" kern="1200" dirty="0" err="1">
                <a:solidFill>
                  <a:schemeClr val="tx1"/>
                </a:solidFill>
                <a:effectLst/>
                <a:latin typeface="+mn-lt"/>
                <a:ea typeface="+mn-ea"/>
                <a:cs typeface="+mn-cs"/>
              </a:rPr>
              <a:t>ij</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scoring span in which </a:t>
            </a:r>
            <a:r>
              <a:rPr lang="en-US" sz="1200" i="1" kern="1200" dirty="0">
                <a:solidFill>
                  <a:schemeClr val="tx1"/>
                </a:solidFill>
                <a:effectLst/>
                <a:latin typeface="+mn-lt"/>
                <a:ea typeface="+mn-ea"/>
                <a:cs typeface="+mn-cs"/>
              </a:rPr>
              <a:t>j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is chosen is the model prediction.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datasets (like </a:t>
            </a:r>
            <a:r>
              <a:rPr lang="en-US" sz="120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2.0 and Natural Questions) also contain (question, passage) pairs in which the answer is not contained in the passage. We thus also need a way to estimate the probability that the answer to a question is not in the document. This is standardly done by treating questions with no answer as having the [CLS] token as the answer, and hence the answer span start and end index will point at [CLS] </a:t>
            </a:r>
            <a:endParaRPr lang="en-US" dirty="0"/>
          </a:p>
          <a:p>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06157FF4-3F25-EE4D-8353-8403FFB5D477}" type="slidenum">
              <a:rPr lang="en-US" smtClean="0"/>
              <a:t>21</a:t>
            </a:fld>
            <a:endParaRPr lang="en-US"/>
          </a:p>
        </p:txBody>
      </p:sp>
    </p:spTree>
    <p:extLst>
      <p:ext uri="{BB962C8B-B14F-4D97-AF65-F5344CB8AC3E}">
        <p14:creationId xmlns:p14="http://schemas.microsoft.com/office/powerpoint/2010/main" val="2207895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3FC7-6A43-5A49-8800-44A430974F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F95A89-6820-3D47-B6F4-9A6180CA99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2CA619-2251-5E40-99BE-73578176A0B7}"/>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5" name="Footer Placeholder 4">
            <a:extLst>
              <a:ext uri="{FF2B5EF4-FFF2-40B4-BE49-F238E27FC236}">
                <a16:creationId xmlns:a16="http://schemas.microsoft.com/office/drawing/2014/main" id="{F2FB0CB6-B5DC-4E4C-8BE5-E5B447FEB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286-399D-704A-880B-44E1878564BE}"/>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3684004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576D-D2B8-7443-991B-E821CAE847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01F056-6C6F-D74F-A8F1-DE410571AB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66D81A-BFF8-7E4E-AE80-1A7B0CE44AED}"/>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5" name="Footer Placeholder 4">
            <a:extLst>
              <a:ext uri="{FF2B5EF4-FFF2-40B4-BE49-F238E27FC236}">
                <a16:creationId xmlns:a16="http://schemas.microsoft.com/office/drawing/2014/main" id="{EF637A34-8D2B-FD4C-ADCE-A7FA07DBA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59411-6463-E546-88E1-9546C49B31C6}"/>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79678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C4D308-5E86-384B-9CCB-0E8BF46C10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75133D-492D-DA43-859F-93CCAF1021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6BE88E-DBC1-BD49-8A71-0097F46CBD48}"/>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5" name="Footer Placeholder 4">
            <a:extLst>
              <a:ext uri="{FF2B5EF4-FFF2-40B4-BE49-F238E27FC236}">
                <a16:creationId xmlns:a16="http://schemas.microsoft.com/office/drawing/2014/main" id="{0DF68444-70C8-2F47-9E32-4DE647000E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9C9B2-D8CF-2C47-9CF1-C2AA806684C6}"/>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39011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4B64-B9DD-F14B-824A-8ED80C6934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FDAA1-F647-734D-87EB-8B3AB19EE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0AF9B7-4F37-3D42-BBF7-69B54389A7AD}"/>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5" name="Footer Placeholder 4">
            <a:extLst>
              <a:ext uri="{FF2B5EF4-FFF2-40B4-BE49-F238E27FC236}">
                <a16:creationId xmlns:a16="http://schemas.microsoft.com/office/drawing/2014/main" id="{095C75C5-EFBE-7C4C-894A-28ECB9942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682E0-5D04-0C48-B612-27A057CDF86E}"/>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3004953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60C5C-66B6-4A47-8721-C70695A63B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ED55F5-F401-884B-ADDA-21AC050244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A8B73E-6177-6243-A1C2-D75271DB071D}"/>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5" name="Footer Placeholder 4">
            <a:extLst>
              <a:ext uri="{FF2B5EF4-FFF2-40B4-BE49-F238E27FC236}">
                <a16:creationId xmlns:a16="http://schemas.microsoft.com/office/drawing/2014/main" id="{54342A4B-3A73-574A-8E0C-07183DAFE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B56D6-1143-7141-9D61-9199A10B2704}"/>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183869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B814-2C42-BB45-92B2-01F287584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15A19A-D27D-8F48-B2FD-74BCCEA2E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0C756-9CB9-1341-861F-14B401932B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C17CFB-3299-264B-8451-2640B1B685DE}"/>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6" name="Footer Placeholder 5">
            <a:extLst>
              <a:ext uri="{FF2B5EF4-FFF2-40B4-BE49-F238E27FC236}">
                <a16:creationId xmlns:a16="http://schemas.microsoft.com/office/drawing/2014/main" id="{3991B553-12CF-7D45-9E5F-FA34991D8B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6C4C05-BACA-4347-A684-E8FDBC2F4C1D}"/>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18559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EFB9-854C-4B46-9697-CDE0AB4673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1195F9-08FE-CB49-91EB-96FE24FC6A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DF0003-5502-D148-870C-E2B63BBE6B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841F5B-E12A-E14D-A309-01D6CC8E0E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7EA24F-E6FF-F347-9BA2-052706A2D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81544D-43EE-5444-A790-3ED50D142BE0}"/>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8" name="Footer Placeholder 7">
            <a:extLst>
              <a:ext uri="{FF2B5EF4-FFF2-40B4-BE49-F238E27FC236}">
                <a16:creationId xmlns:a16="http://schemas.microsoft.com/office/drawing/2014/main" id="{EAFDF933-BB15-1B49-AD98-A830838164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D37683-47EC-1041-B1CA-D69FF494A4DA}"/>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3470360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C4FA-325F-994E-8AAB-3BF4082374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F167D9-E84E-9142-BDA5-692180C84CCC}"/>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4" name="Footer Placeholder 3">
            <a:extLst>
              <a:ext uri="{FF2B5EF4-FFF2-40B4-BE49-F238E27FC236}">
                <a16:creationId xmlns:a16="http://schemas.microsoft.com/office/drawing/2014/main" id="{9D45975D-15E3-F941-8886-196EB59D69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95121B-B86E-384B-8B65-FF5AD271E505}"/>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203227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9AFB09-F290-1B45-9A4A-6AFBD9E87653}"/>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3" name="Footer Placeholder 2">
            <a:extLst>
              <a:ext uri="{FF2B5EF4-FFF2-40B4-BE49-F238E27FC236}">
                <a16:creationId xmlns:a16="http://schemas.microsoft.com/office/drawing/2014/main" id="{8BD3491A-534C-0042-AE4B-671456F0CF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E6AAC0-78A9-FB4B-B7EF-D45F6A07BB6F}"/>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3570698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7C09-760D-DB45-A834-130A5CA391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CF4F60-DE2E-EB4D-B73F-1A9E3E9D52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776F7B-3659-A04B-AEB6-456411910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E55E26-8792-9E4B-BA6F-6E6B2BBB0B51}"/>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6" name="Footer Placeholder 5">
            <a:extLst>
              <a:ext uri="{FF2B5EF4-FFF2-40B4-BE49-F238E27FC236}">
                <a16:creationId xmlns:a16="http://schemas.microsoft.com/office/drawing/2014/main" id="{41B3D36F-F36E-EE42-B4B0-123DF26A5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F62BC-D9B2-6740-BA32-963B403E31C6}"/>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407214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9976-1A92-8C49-94B9-363188212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FEC335-EE1E-8D4B-91B4-9AFE94DA2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457D80-6502-5343-BBA8-B922BFD35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66A45-AFDA-B64A-B94A-32EFB9139E5C}"/>
              </a:ext>
            </a:extLst>
          </p:cNvPr>
          <p:cNvSpPr>
            <a:spLocks noGrp="1"/>
          </p:cNvSpPr>
          <p:nvPr>
            <p:ph type="dt" sz="half" idx="10"/>
          </p:nvPr>
        </p:nvSpPr>
        <p:spPr/>
        <p:txBody>
          <a:bodyPr/>
          <a:lstStyle/>
          <a:p>
            <a:fld id="{B50339A6-3ADF-724F-88C3-7CECDD4A66F8}" type="datetimeFigureOut">
              <a:rPr lang="en-US" smtClean="0"/>
              <a:t>4/25/22</a:t>
            </a:fld>
            <a:endParaRPr lang="en-US"/>
          </a:p>
        </p:txBody>
      </p:sp>
      <p:sp>
        <p:nvSpPr>
          <p:cNvPr id="6" name="Footer Placeholder 5">
            <a:extLst>
              <a:ext uri="{FF2B5EF4-FFF2-40B4-BE49-F238E27FC236}">
                <a16:creationId xmlns:a16="http://schemas.microsoft.com/office/drawing/2014/main" id="{7133B4B4-EAB7-8E47-BAEE-A11BD3308D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A80998-D6BB-DF46-B19A-22F8411A8444}"/>
              </a:ext>
            </a:extLst>
          </p:cNvPr>
          <p:cNvSpPr>
            <a:spLocks noGrp="1"/>
          </p:cNvSpPr>
          <p:nvPr>
            <p:ph type="sldNum" sz="quarter" idx="12"/>
          </p:nvPr>
        </p:nvSpPr>
        <p:spPr/>
        <p:txBody>
          <a:bodyPr/>
          <a:lstStyle/>
          <a:p>
            <a:fld id="{3155DB92-5F57-D34C-B811-086CCBCA1CEF}" type="slidenum">
              <a:rPr lang="en-US" smtClean="0"/>
              <a:t>‹#›</a:t>
            </a:fld>
            <a:endParaRPr lang="en-US"/>
          </a:p>
        </p:txBody>
      </p:sp>
    </p:spTree>
    <p:extLst>
      <p:ext uri="{BB962C8B-B14F-4D97-AF65-F5344CB8AC3E}">
        <p14:creationId xmlns:p14="http://schemas.microsoft.com/office/powerpoint/2010/main" val="3034676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73F3E5-2159-F544-BDF6-97D98C4850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5C03EA-1E0F-8C49-B912-4FA3647BFD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96D597-1AB9-004F-A5EB-01EA8C5C26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339A6-3ADF-724F-88C3-7CECDD4A66F8}" type="datetimeFigureOut">
              <a:rPr lang="en-US" smtClean="0"/>
              <a:t>4/25/22</a:t>
            </a:fld>
            <a:endParaRPr lang="en-US"/>
          </a:p>
        </p:txBody>
      </p:sp>
      <p:sp>
        <p:nvSpPr>
          <p:cNvPr id="5" name="Footer Placeholder 4">
            <a:extLst>
              <a:ext uri="{FF2B5EF4-FFF2-40B4-BE49-F238E27FC236}">
                <a16:creationId xmlns:a16="http://schemas.microsoft.com/office/drawing/2014/main" id="{07E4E539-6892-414C-B72C-37FB229B76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6B2FAE-A7BF-F545-90EC-1CFA2D8E23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5DB92-5F57-D34C-B811-086CCBCA1CEF}" type="slidenum">
              <a:rPr lang="en-US" smtClean="0"/>
              <a:t>‹#›</a:t>
            </a:fld>
            <a:endParaRPr lang="en-US"/>
          </a:p>
        </p:txBody>
      </p:sp>
    </p:spTree>
    <p:extLst>
      <p:ext uri="{BB962C8B-B14F-4D97-AF65-F5344CB8AC3E}">
        <p14:creationId xmlns:p14="http://schemas.microsoft.com/office/powerpoint/2010/main" val="3559627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eb.stanford.edu/~jurafsky/slp3/23.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DFD3-BB4D-814C-A986-BD958CFACCD6}"/>
              </a:ext>
            </a:extLst>
          </p:cNvPr>
          <p:cNvSpPr>
            <a:spLocks noGrp="1"/>
          </p:cNvSpPr>
          <p:nvPr>
            <p:ph type="ctrTitle"/>
          </p:nvPr>
        </p:nvSpPr>
        <p:spPr/>
        <p:txBody>
          <a:bodyPr/>
          <a:lstStyle/>
          <a:p>
            <a:r>
              <a:rPr lang="en-US" dirty="0"/>
              <a:t>Question Answering</a:t>
            </a:r>
          </a:p>
        </p:txBody>
      </p:sp>
      <p:sp>
        <p:nvSpPr>
          <p:cNvPr id="3" name="Subtitle 2">
            <a:extLst>
              <a:ext uri="{FF2B5EF4-FFF2-40B4-BE49-F238E27FC236}">
                <a16:creationId xmlns:a16="http://schemas.microsoft.com/office/drawing/2014/main" id="{C96645E6-BD75-914B-95A9-8DDA1AF48E24}"/>
              </a:ext>
            </a:extLst>
          </p:cNvPr>
          <p:cNvSpPr>
            <a:spLocks noGrp="1"/>
          </p:cNvSpPr>
          <p:nvPr>
            <p:ph type="subTitle" idx="1"/>
          </p:nvPr>
        </p:nvSpPr>
        <p:spPr/>
        <p:txBody>
          <a:bodyPr/>
          <a:lstStyle/>
          <a:p>
            <a:r>
              <a:rPr lang="en-US" dirty="0">
                <a:hlinkClick r:id="rId2"/>
              </a:rPr>
              <a:t>https://web.stanford.edu/~jurafsky/slp3/23.pdf</a:t>
            </a:r>
            <a:r>
              <a:rPr lang="en-US" dirty="0"/>
              <a:t> </a:t>
            </a:r>
          </a:p>
        </p:txBody>
      </p:sp>
    </p:spTree>
    <p:extLst>
      <p:ext uri="{BB962C8B-B14F-4D97-AF65-F5344CB8AC3E}">
        <p14:creationId xmlns:p14="http://schemas.microsoft.com/office/powerpoint/2010/main" val="62211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E91668F0-4356-5B4D-9A9D-0A37826932C1}"/>
              </a:ext>
            </a:extLst>
          </p:cNvPr>
          <p:cNvPicPr>
            <a:picLocks noChangeAspect="1"/>
          </p:cNvPicPr>
          <p:nvPr/>
        </p:nvPicPr>
        <p:blipFill rotWithShape="1">
          <a:blip r:embed="rId3"/>
          <a:srcRect l="39714" t="34182" r="40742" b="57184"/>
          <a:stretch/>
        </p:blipFill>
        <p:spPr>
          <a:xfrm>
            <a:off x="3656072" y="1534793"/>
            <a:ext cx="3221140" cy="988064"/>
          </a:xfrm>
          <a:prstGeom prst="rect">
            <a:avLst/>
          </a:prstGeom>
        </p:spPr>
      </p:pic>
      <p:sp>
        <p:nvSpPr>
          <p:cNvPr id="2" name="Title 1">
            <a:extLst>
              <a:ext uri="{FF2B5EF4-FFF2-40B4-BE49-F238E27FC236}">
                <a16:creationId xmlns:a16="http://schemas.microsoft.com/office/drawing/2014/main" id="{6A18F240-E69E-5648-8246-D992505A78DA}"/>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F3EE8757-52D2-4541-8280-99ECE13F2D30}"/>
              </a:ext>
            </a:extLst>
          </p:cNvPr>
          <p:cNvSpPr>
            <a:spLocks noGrp="1"/>
          </p:cNvSpPr>
          <p:nvPr>
            <p:ph idx="1"/>
          </p:nvPr>
        </p:nvSpPr>
        <p:spPr/>
        <p:txBody>
          <a:bodyPr/>
          <a:lstStyle/>
          <a:p>
            <a:endParaRPr lang="en-US" dirty="0"/>
          </a:p>
          <a:p>
            <a:r>
              <a:rPr lang="en-US" dirty="0"/>
              <a:t>Motivation: we’ll only rank documents that have the query terms</a:t>
            </a:r>
          </a:p>
          <a:p>
            <a:r>
              <a:rPr lang="en-US" dirty="0"/>
              <a:t>Inverted index is one such data structure (other methods: bigram indexing, efficient hashing, ...)</a:t>
            </a:r>
          </a:p>
          <a:p>
            <a:pPr lvl="1"/>
            <a:r>
              <a:rPr lang="en-US" dirty="0"/>
              <a:t>Given a query term, it will give a list of documents that contain the term </a:t>
            </a:r>
          </a:p>
          <a:p>
            <a:pPr lvl="1"/>
            <a:r>
              <a:rPr lang="en-US" dirty="0"/>
              <a:t>2 parts: dictionary and postings</a:t>
            </a:r>
          </a:p>
        </p:txBody>
      </p:sp>
      <p:pic>
        <p:nvPicPr>
          <p:cNvPr id="7" name="Picture 6" descr="Text, application&#10;&#10;Description automatically generated">
            <a:extLst>
              <a:ext uri="{FF2B5EF4-FFF2-40B4-BE49-F238E27FC236}">
                <a16:creationId xmlns:a16="http://schemas.microsoft.com/office/drawing/2014/main" id="{364E6C09-52D0-FD46-A63A-E74DA54D7611}"/>
              </a:ext>
            </a:extLst>
          </p:cNvPr>
          <p:cNvPicPr>
            <a:picLocks noChangeAspect="1"/>
          </p:cNvPicPr>
          <p:nvPr/>
        </p:nvPicPr>
        <p:blipFill rotWithShape="1">
          <a:blip r:embed="rId4"/>
          <a:srcRect l="38342" t="23925" r="37485" b="59475"/>
          <a:stretch/>
        </p:blipFill>
        <p:spPr>
          <a:xfrm>
            <a:off x="6510197" y="4544903"/>
            <a:ext cx="4545762" cy="216746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62F27B74-03BC-1C49-8ACF-C86FB9CD53C2}"/>
              </a:ext>
            </a:extLst>
          </p:cNvPr>
          <p:cNvPicPr>
            <a:picLocks noChangeAspect="1"/>
          </p:cNvPicPr>
          <p:nvPr/>
        </p:nvPicPr>
        <p:blipFill rotWithShape="1">
          <a:blip r:embed="rId5"/>
          <a:srcRect l="39199" t="28642" r="38171" b="57531"/>
          <a:stretch/>
        </p:blipFill>
        <p:spPr>
          <a:xfrm>
            <a:off x="838200" y="4533736"/>
            <a:ext cx="4843606" cy="2054864"/>
          </a:xfrm>
          <a:prstGeom prst="rect">
            <a:avLst/>
          </a:prstGeom>
        </p:spPr>
      </p:pic>
    </p:spTree>
    <p:extLst>
      <p:ext uri="{BB962C8B-B14F-4D97-AF65-F5344CB8AC3E}">
        <p14:creationId xmlns:p14="http://schemas.microsoft.com/office/powerpoint/2010/main" val="3904857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BC013-CF1F-A14B-992C-010C15067EB3}"/>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D8D5B25A-CBBA-844D-BDB3-BCC03389E4DC}"/>
              </a:ext>
            </a:extLst>
          </p:cNvPr>
          <p:cNvSpPr>
            <a:spLocks noGrp="1"/>
          </p:cNvSpPr>
          <p:nvPr>
            <p:ph idx="1"/>
          </p:nvPr>
        </p:nvSpPr>
        <p:spPr/>
        <p:txBody>
          <a:bodyPr/>
          <a:lstStyle/>
          <a:p>
            <a:pPr marL="0" indent="0">
              <a:buNone/>
            </a:pPr>
            <a:r>
              <a:rPr lang="en-US" b="1" dirty="0"/>
              <a:t>Evaluation</a:t>
            </a:r>
            <a:r>
              <a:rPr lang="en-US" dirty="0"/>
              <a:t> </a:t>
            </a:r>
          </a:p>
          <a:p>
            <a:r>
              <a:rPr lang="en-US" dirty="0"/>
              <a:t>Precision: fraction of returned documents that are relevant</a:t>
            </a:r>
          </a:p>
          <a:p>
            <a:r>
              <a:rPr lang="en-US" dirty="0"/>
              <a:t>Recall: fraction of all relevant documents that are returned</a:t>
            </a:r>
          </a:p>
          <a:p>
            <a:pPr marL="0" indent="0">
              <a:buNone/>
            </a:pPr>
            <a:r>
              <a:rPr lang="en-US" dirty="0"/>
              <a:t>Need to compare if one IR system ranks the relevant documents </a:t>
            </a:r>
            <a:r>
              <a:rPr lang="en-US" i="1" dirty="0"/>
              <a:t>higher</a:t>
            </a:r>
          </a:p>
          <a:p>
            <a:r>
              <a:rPr lang="en-US" dirty="0"/>
              <a:t>Precision</a:t>
            </a:r>
            <a:r>
              <a:rPr lang="en-US" baseline="-25000" dirty="0"/>
              <a:t>rank </a:t>
            </a:r>
            <a:r>
              <a:rPr lang="en-US" dirty="0"/>
              <a:t>and Recall</a:t>
            </a:r>
            <a:r>
              <a:rPr lang="en-US" baseline="-25000" dirty="0"/>
              <a:t>rank</a:t>
            </a:r>
          </a:p>
        </p:txBody>
      </p:sp>
    </p:spTree>
    <p:extLst>
      <p:ext uri="{BB962C8B-B14F-4D97-AF65-F5344CB8AC3E}">
        <p14:creationId xmlns:p14="http://schemas.microsoft.com/office/powerpoint/2010/main" val="3637960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BC013-CF1F-A14B-992C-010C15067EB3}"/>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D8D5B25A-CBBA-844D-BDB3-BCC03389E4DC}"/>
              </a:ext>
            </a:extLst>
          </p:cNvPr>
          <p:cNvSpPr>
            <a:spLocks noGrp="1"/>
          </p:cNvSpPr>
          <p:nvPr>
            <p:ph idx="1"/>
          </p:nvPr>
        </p:nvSpPr>
        <p:spPr>
          <a:xfrm>
            <a:off x="838201" y="1825625"/>
            <a:ext cx="5770310" cy="4351338"/>
          </a:xfrm>
        </p:spPr>
        <p:txBody>
          <a:bodyPr/>
          <a:lstStyle/>
          <a:p>
            <a:pPr marL="0" indent="0">
              <a:buNone/>
            </a:pPr>
            <a:r>
              <a:rPr lang="en-US" b="1" dirty="0"/>
              <a:t>Evaluation</a:t>
            </a:r>
            <a:r>
              <a:rPr lang="en-US" dirty="0"/>
              <a:t> </a:t>
            </a:r>
          </a:p>
          <a:p>
            <a:pPr marL="0" indent="0">
              <a:buNone/>
            </a:pPr>
            <a:r>
              <a:rPr lang="en-US" dirty="0"/>
              <a:t>Need to compare if one IR system ranks the relevant documents </a:t>
            </a:r>
            <a:r>
              <a:rPr lang="en-US" i="1" dirty="0"/>
              <a:t>higher</a:t>
            </a:r>
          </a:p>
          <a:p>
            <a:r>
              <a:rPr lang="en-US" dirty="0"/>
              <a:t>Precision</a:t>
            </a:r>
            <a:r>
              <a:rPr lang="en-US" baseline="-25000" dirty="0"/>
              <a:t>rank </a:t>
            </a:r>
            <a:r>
              <a:rPr lang="en-US" dirty="0"/>
              <a:t>and Recall</a:t>
            </a:r>
            <a:r>
              <a:rPr lang="en-US" baseline="-25000" dirty="0"/>
              <a:t>rank</a:t>
            </a:r>
          </a:p>
        </p:txBody>
      </p:sp>
      <p:pic>
        <p:nvPicPr>
          <p:cNvPr id="5" name="Picture 4" descr="Graphical user interface, application&#10;&#10;Description automatically generated">
            <a:extLst>
              <a:ext uri="{FF2B5EF4-FFF2-40B4-BE49-F238E27FC236}">
                <a16:creationId xmlns:a16="http://schemas.microsoft.com/office/drawing/2014/main" id="{F6854102-9A82-914B-BD1A-408ABE41292A}"/>
              </a:ext>
            </a:extLst>
          </p:cNvPr>
          <p:cNvPicPr>
            <a:picLocks noChangeAspect="1"/>
          </p:cNvPicPr>
          <p:nvPr/>
        </p:nvPicPr>
        <p:blipFill rotWithShape="1">
          <a:blip r:embed="rId2"/>
          <a:srcRect l="27503" t="18766" r="20693" b="24198"/>
          <a:stretch/>
        </p:blipFill>
        <p:spPr>
          <a:xfrm>
            <a:off x="6608510" y="1320800"/>
            <a:ext cx="5583490" cy="5537199"/>
          </a:xfrm>
          <a:prstGeom prst="rect">
            <a:avLst/>
          </a:prstGeom>
        </p:spPr>
      </p:pic>
      <p:pic>
        <p:nvPicPr>
          <p:cNvPr id="7" name="Picture 6" descr="Graphical user interface, chart&#10;&#10;Description automatically generated">
            <a:extLst>
              <a:ext uri="{FF2B5EF4-FFF2-40B4-BE49-F238E27FC236}">
                <a16:creationId xmlns:a16="http://schemas.microsoft.com/office/drawing/2014/main" id="{D002602A-40F8-E840-A624-FD55E9054546}"/>
              </a:ext>
            </a:extLst>
          </p:cNvPr>
          <p:cNvPicPr>
            <a:picLocks noChangeAspect="1"/>
          </p:cNvPicPr>
          <p:nvPr/>
        </p:nvPicPr>
        <p:blipFill rotWithShape="1">
          <a:blip r:embed="rId3"/>
          <a:srcRect l="35553" t="39745" r="29361" b="30169"/>
          <a:stretch/>
        </p:blipFill>
        <p:spPr>
          <a:xfrm>
            <a:off x="838200" y="3851538"/>
            <a:ext cx="3976801" cy="2850397"/>
          </a:xfrm>
          <a:prstGeom prst="rect">
            <a:avLst/>
          </a:prstGeom>
        </p:spPr>
      </p:pic>
    </p:spTree>
    <p:extLst>
      <p:ext uri="{BB962C8B-B14F-4D97-AF65-F5344CB8AC3E}">
        <p14:creationId xmlns:p14="http://schemas.microsoft.com/office/powerpoint/2010/main" val="153282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BC013-CF1F-A14B-992C-010C15067EB3}"/>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D8D5B25A-CBBA-844D-BDB3-BCC03389E4DC}"/>
              </a:ext>
            </a:extLst>
          </p:cNvPr>
          <p:cNvSpPr>
            <a:spLocks noGrp="1"/>
          </p:cNvSpPr>
          <p:nvPr>
            <p:ph idx="1"/>
          </p:nvPr>
        </p:nvSpPr>
        <p:spPr>
          <a:xfrm>
            <a:off x="838201" y="1825624"/>
            <a:ext cx="5770310" cy="5218643"/>
          </a:xfrm>
        </p:spPr>
        <p:txBody>
          <a:bodyPr>
            <a:normAutofit/>
          </a:bodyPr>
          <a:lstStyle/>
          <a:p>
            <a:pPr marL="0" indent="0">
              <a:buNone/>
            </a:pPr>
            <a:r>
              <a:rPr lang="en-US" dirty="0"/>
              <a:t>Need to compare if one IR system ranks the relevant documents </a:t>
            </a:r>
            <a:r>
              <a:rPr lang="en-US" i="1" dirty="0"/>
              <a:t>higher</a:t>
            </a:r>
          </a:p>
          <a:p>
            <a:r>
              <a:rPr lang="en-US" dirty="0"/>
              <a:t>Precision</a:t>
            </a:r>
            <a:r>
              <a:rPr lang="en-US" baseline="-25000" dirty="0"/>
              <a:t>rank </a:t>
            </a:r>
            <a:r>
              <a:rPr lang="en-US" dirty="0"/>
              <a:t>and Recall</a:t>
            </a:r>
            <a:r>
              <a:rPr lang="en-US" baseline="-25000" dirty="0"/>
              <a:t>rank</a:t>
            </a:r>
          </a:p>
          <a:p>
            <a:r>
              <a:rPr lang="en-US" dirty="0"/>
              <a:t>For multiple queries, can use </a:t>
            </a:r>
            <a:r>
              <a:rPr lang="en-US" b="1" dirty="0"/>
              <a:t>Interpolated precision</a:t>
            </a:r>
          </a:p>
          <a:p>
            <a:endParaRPr lang="en-US" b="1" dirty="0"/>
          </a:p>
          <a:p>
            <a:endParaRPr lang="en-US" b="1" dirty="0"/>
          </a:p>
          <a:p>
            <a:r>
              <a:rPr lang="en-US" dirty="0"/>
              <a:t>Also smooth out the precision-recall curve</a:t>
            </a:r>
          </a:p>
          <a:p>
            <a:r>
              <a:rPr lang="en-US" dirty="0"/>
              <a:t>A better IR system is one with higher precision across recall values</a:t>
            </a:r>
          </a:p>
        </p:txBody>
      </p:sp>
      <p:pic>
        <p:nvPicPr>
          <p:cNvPr id="6" name="Picture 5" descr="Graphical user interface&#10;&#10;Description automatically generated with low confidence">
            <a:extLst>
              <a:ext uri="{FF2B5EF4-FFF2-40B4-BE49-F238E27FC236}">
                <a16:creationId xmlns:a16="http://schemas.microsoft.com/office/drawing/2014/main" id="{60301F3B-DECF-1241-84DE-B3831BA93368}"/>
              </a:ext>
            </a:extLst>
          </p:cNvPr>
          <p:cNvPicPr>
            <a:picLocks noChangeAspect="1"/>
          </p:cNvPicPr>
          <p:nvPr/>
        </p:nvPicPr>
        <p:blipFill rotWithShape="1">
          <a:blip r:embed="rId2"/>
          <a:srcRect l="36585" t="23565" r="38443" b="71497"/>
          <a:stretch/>
        </p:blipFill>
        <p:spPr>
          <a:xfrm>
            <a:off x="677191" y="4207933"/>
            <a:ext cx="4661320" cy="77046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E1835AA0-003B-CE42-B14F-A2199EA1D80C}"/>
              </a:ext>
            </a:extLst>
          </p:cNvPr>
          <p:cNvPicPr>
            <a:picLocks noChangeAspect="1"/>
          </p:cNvPicPr>
          <p:nvPr/>
        </p:nvPicPr>
        <p:blipFill rotWithShape="1">
          <a:blip r:embed="rId3"/>
          <a:srcRect l="51499" t="18766" r="30748" b="29605"/>
          <a:stretch/>
        </p:blipFill>
        <p:spPr>
          <a:xfrm>
            <a:off x="6512492" y="1276350"/>
            <a:ext cx="2039927" cy="5343526"/>
          </a:xfrm>
          <a:prstGeom prst="rect">
            <a:avLst/>
          </a:prstGeom>
        </p:spPr>
      </p:pic>
      <p:pic>
        <p:nvPicPr>
          <p:cNvPr id="10" name="Picture 9" descr="Graphical user interface, Word&#10;&#10;Description automatically generated">
            <a:extLst>
              <a:ext uri="{FF2B5EF4-FFF2-40B4-BE49-F238E27FC236}">
                <a16:creationId xmlns:a16="http://schemas.microsoft.com/office/drawing/2014/main" id="{43939FC4-3CA9-B746-B25C-7F50592C95DE}"/>
              </a:ext>
            </a:extLst>
          </p:cNvPr>
          <p:cNvPicPr>
            <a:picLocks noChangeAspect="1"/>
          </p:cNvPicPr>
          <p:nvPr/>
        </p:nvPicPr>
        <p:blipFill rotWithShape="1">
          <a:blip r:embed="rId4"/>
          <a:srcRect l="32664" t="48148" r="38029" b="24445"/>
          <a:stretch/>
        </p:blipFill>
        <p:spPr>
          <a:xfrm>
            <a:off x="8802456" y="1276350"/>
            <a:ext cx="3304879" cy="2583392"/>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439D101F-6F5A-724E-BF24-3E4E26DB6EB5}"/>
              </a:ext>
            </a:extLst>
          </p:cNvPr>
          <p:cNvPicPr>
            <a:picLocks noChangeAspect="1"/>
          </p:cNvPicPr>
          <p:nvPr/>
        </p:nvPicPr>
        <p:blipFill rotWithShape="1">
          <a:blip r:embed="rId5"/>
          <a:srcRect l="31012" t="26620" r="24820" b="38642"/>
          <a:stretch/>
        </p:blipFill>
        <p:spPr>
          <a:xfrm>
            <a:off x="8552419" y="3893609"/>
            <a:ext cx="3623734" cy="2382309"/>
          </a:xfrm>
          <a:prstGeom prst="rect">
            <a:avLst/>
          </a:prstGeom>
        </p:spPr>
      </p:pic>
    </p:spTree>
    <p:extLst>
      <p:ext uri="{BB962C8B-B14F-4D97-AF65-F5344CB8AC3E}">
        <p14:creationId xmlns:p14="http://schemas.microsoft.com/office/powerpoint/2010/main" val="1963127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B65B-F43C-9E4B-B76B-D0EF8814AE32}"/>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A3B43D47-05BE-BD4B-9146-6C13EFE432D6}"/>
              </a:ext>
            </a:extLst>
          </p:cNvPr>
          <p:cNvSpPr>
            <a:spLocks noGrp="1"/>
          </p:cNvSpPr>
          <p:nvPr>
            <p:ph idx="1"/>
          </p:nvPr>
        </p:nvSpPr>
        <p:spPr/>
        <p:txBody>
          <a:bodyPr/>
          <a:lstStyle/>
          <a:p>
            <a:pPr marL="0" indent="0">
              <a:buNone/>
            </a:pPr>
            <a:r>
              <a:rPr lang="en-US" b="1" dirty="0"/>
              <a:t>Evaluation</a:t>
            </a:r>
          </a:p>
          <a:p>
            <a:pPr marL="0" indent="0">
              <a:buNone/>
            </a:pPr>
            <a:endParaRPr lang="en-US" b="1" dirty="0"/>
          </a:p>
          <a:p>
            <a:pPr marL="0" indent="0">
              <a:buNone/>
            </a:pPr>
            <a:r>
              <a:rPr lang="en-US" dirty="0"/>
              <a:t>Average Precision (AP) for a single query:</a:t>
            </a:r>
          </a:p>
          <a:p>
            <a:pPr marL="0" indent="0">
              <a:buNone/>
            </a:pPr>
            <a:endParaRPr lang="en-US" dirty="0"/>
          </a:p>
          <a:p>
            <a:pPr marL="0" indent="0">
              <a:buNone/>
            </a:pPr>
            <a:endParaRPr lang="en-US" dirty="0"/>
          </a:p>
          <a:p>
            <a:pPr marL="0" indent="0">
              <a:buNone/>
            </a:pPr>
            <a:r>
              <a:rPr lang="en-US" dirty="0"/>
              <a:t>Mean average precision (MAP) for multiple </a:t>
            </a:r>
          </a:p>
          <a:p>
            <a:pPr marL="0" indent="0">
              <a:buNone/>
            </a:pPr>
            <a:r>
              <a:rPr lang="en-US" dirty="0"/>
              <a:t>queries Q:</a:t>
            </a:r>
          </a:p>
        </p:txBody>
      </p:sp>
      <p:pic>
        <p:nvPicPr>
          <p:cNvPr id="5" name="Picture 4" descr="A picture containing graphical user interface&#10;&#10;Description automatically generated">
            <a:extLst>
              <a:ext uri="{FF2B5EF4-FFF2-40B4-BE49-F238E27FC236}">
                <a16:creationId xmlns:a16="http://schemas.microsoft.com/office/drawing/2014/main" id="{8A1FEBE3-19D2-2D4C-AB77-E245BF1E04CF}"/>
              </a:ext>
            </a:extLst>
          </p:cNvPr>
          <p:cNvPicPr>
            <a:picLocks noChangeAspect="1"/>
          </p:cNvPicPr>
          <p:nvPr/>
        </p:nvPicPr>
        <p:blipFill rotWithShape="1">
          <a:blip r:embed="rId2"/>
          <a:srcRect l="40093" t="32593" r="40093" b="60493"/>
          <a:stretch/>
        </p:blipFill>
        <p:spPr>
          <a:xfrm>
            <a:off x="1879599" y="3309541"/>
            <a:ext cx="3930651" cy="1146439"/>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305868C5-B3C5-4C47-AB3A-71DA57186FA0}"/>
              </a:ext>
            </a:extLst>
          </p:cNvPr>
          <p:cNvPicPr>
            <a:picLocks noChangeAspect="1"/>
          </p:cNvPicPr>
          <p:nvPr/>
        </p:nvPicPr>
        <p:blipFill rotWithShape="1">
          <a:blip r:embed="rId3"/>
          <a:srcRect l="36674" t="18766" r="30749" b="29605"/>
          <a:stretch/>
        </p:blipFill>
        <p:spPr>
          <a:xfrm>
            <a:off x="8043333" y="1329531"/>
            <a:ext cx="3743353" cy="5343526"/>
          </a:xfrm>
          <a:prstGeom prst="rect">
            <a:avLst/>
          </a:prstGeom>
        </p:spPr>
      </p:pic>
      <p:pic>
        <p:nvPicPr>
          <p:cNvPr id="10" name="Picture 9" descr="Text&#10;&#10;Description automatically generated">
            <a:extLst>
              <a:ext uri="{FF2B5EF4-FFF2-40B4-BE49-F238E27FC236}">
                <a16:creationId xmlns:a16="http://schemas.microsoft.com/office/drawing/2014/main" id="{32AE43A2-70B9-CD45-9970-39BFF081B507}"/>
              </a:ext>
            </a:extLst>
          </p:cNvPr>
          <p:cNvPicPr>
            <a:picLocks noChangeAspect="1"/>
          </p:cNvPicPr>
          <p:nvPr/>
        </p:nvPicPr>
        <p:blipFill rotWithShape="1">
          <a:blip r:embed="rId4"/>
          <a:srcRect l="43808" t="19386" r="38649" b="75348"/>
          <a:stretch/>
        </p:blipFill>
        <p:spPr>
          <a:xfrm>
            <a:off x="1887873" y="5578737"/>
            <a:ext cx="3643136" cy="914137"/>
          </a:xfrm>
          <a:prstGeom prst="rect">
            <a:avLst/>
          </a:prstGeom>
        </p:spPr>
      </p:pic>
    </p:spTree>
    <p:extLst>
      <p:ext uri="{BB962C8B-B14F-4D97-AF65-F5344CB8AC3E}">
        <p14:creationId xmlns:p14="http://schemas.microsoft.com/office/powerpoint/2010/main" val="168502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1BCA-521A-5A49-B87A-10DDC13A0046}"/>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06FAF5D1-E2F9-B448-955A-2050D8F7AE5F}"/>
              </a:ext>
            </a:extLst>
          </p:cNvPr>
          <p:cNvSpPr>
            <a:spLocks noGrp="1"/>
          </p:cNvSpPr>
          <p:nvPr>
            <p:ph idx="1"/>
          </p:nvPr>
        </p:nvSpPr>
        <p:spPr/>
        <p:txBody>
          <a:bodyPr/>
          <a:lstStyle/>
          <a:p>
            <a:r>
              <a:rPr lang="en-US" dirty="0"/>
              <a:t>Sparse vectors (TF-IDF) work only if there is exact overlap of words between query and document</a:t>
            </a:r>
          </a:p>
          <a:p>
            <a:pPr lvl="1"/>
            <a:r>
              <a:rPr lang="en-US" dirty="0"/>
              <a:t>E.g., user search for “tragic love story” but Shakespeare writes instead about “star-crossed lovers”</a:t>
            </a:r>
          </a:p>
          <a:p>
            <a:r>
              <a:rPr lang="en-US" dirty="0"/>
              <a:t>Instead of sparse vectors, use dense embeddings</a:t>
            </a:r>
          </a:p>
          <a:p>
            <a:pPr lvl="1"/>
            <a:r>
              <a:rPr lang="en-US" dirty="0"/>
              <a:t>E.g., BERT</a:t>
            </a:r>
          </a:p>
        </p:txBody>
      </p:sp>
      <p:pic>
        <p:nvPicPr>
          <p:cNvPr id="5" name="Picture 4" descr="Graphical user interface, text, application&#10;&#10;Description automatically generated">
            <a:extLst>
              <a:ext uri="{FF2B5EF4-FFF2-40B4-BE49-F238E27FC236}">
                <a16:creationId xmlns:a16="http://schemas.microsoft.com/office/drawing/2014/main" id="{6ED3E12B-28C6-9B4C-8FE4-30A08ED9A03A}"/>
              </a:ext>
            </a:extLst>
          </p:cNvPr>
          <p:cNvPicPr>
            <a:picLocks noChangeAspect="1"/>
          </p:cNvPicPr>
          <p:nvPr/>
        </p:nvPicPr>
        <p:blipFill rotWithShape="1">
          <a:blip r:embed="rId3"/>
          <a:srcRect l="43808" t="12099" r="38236" b="75347"/>
          <a:stretch/>
        </p:blipFill>
        <p:spPr>
          <a:xfrm>
            <a:off x="1439333" y="4436002"/>
            <a:ext cx="3209892" cy="1875898"/>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5149EBED-7C0A-134A-A0EB-E23DB0F37542}"/>
              </a:ext>
            </a:extLst>
          </p:cNvPr>
          <p:cNvPicPr>
            <a:picLocks noChangeAspect="1"/>
          </p:cNvPicPr>
          <p:nvPr/>
        </p:nvPicPr>
        <p:blipFill rotWithShape="1">
          <a:blip r:embed="rId3"/>
          <a:srcRect l="24820" t="53086" r="23995" b="28642"/>
          <a:stretch/>
        </p:blipFill>
        <p:spPr>
          <a:xfrm>
            <a:off x="4663503" y="4286116"/>
            <a:ext cx="7291430" cy="2175669"/>
          </a:xfrm>
          <a:prstGeom prst="rect">
            <a:avLst/>
          </a:prstGeom>
        </p:spPr>
      </p:pic>
      <p:sp>
        <p:nvSpPr>
          <p:cNvPr id="8" name="TextBox 7">
            <a:extLst>
              <a:ext uri="{FF2B5EF4-FFF2-40B4-BE49-F238E27FC236}">
                <a16:creationId xmlns:a16="http://schemas.microsoft.com/office/drawing/2014/main" id="{6DB0B781-E53F-0342-AF98-CF947A6C050E}"/>
              </a:ext>
            </a:extLst>
          </p:cNvPr>
          <p:cNvSpPr txBox="1"/>
          <p:nvPr/>
        </p:nvSpPr>
        <p:spPr>
          <a:xfrm>
            <a:off x="405044" y="6452260"/>
            <a:ext cx="9971704" cy="369332"/>
          </a:xfrm>
          <a:prstGeom prst="rect">
            <a:avLst/>
          </a:prstGeom>
          <a:noFill/>
        </p:spPr>
        <p:txBody>
          <a:bodyPr wrap="none" rtlCol="0">
            <a:spAutoFit/>
          </a:bodyPr>
          <a:lstStyle/>
          <a:p>
            <a:r>
              <a:rPr lang="en-US" dirty="0"/>
              <a:t>Or average pooling, etc. instead of CLS; how to do fine-tuning of these encoders, ... (Open research area) </a:t>
            </a:r>
          </a:p>
        </p:txBody>
      </p:sp>
    </p:spTree>
    <p:extLst>
      <p:ext uri="{BB962C8B-B14F-4D97-AF65-F5344CB8AC3E}">
        <p14:creationId xmlns:p14="http://schemas.microsoft.com/office/powerpoint/2010/main" val="3830236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8718-BFA3-D54B-9C84-C144C08A48C2}"/>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4274102D-4A77-CD40-9BD1-1C6740BA613D}"/>
              </a:ext>
            </a:extLst>
          </p:cNvPr>
          <p:cNvSpPr>
            <a:spLocks noGrp="1"/>
          </p:cNvSpPr>
          <p:nvPr>
            <p:ph idx="1"/>
          </p:nvPr>
        </p:nvSpPr>
        <p:spPr/>
        <p:txBody>
          <a:bodyPr/>
          <a:lstStyle/>
          <a:p>
            <a:r>
              <a:rPr lang="en-US" dirty="0"/>
              <a:t>What we saw so far:</a:t>
            </a:r>
          </a:p>
          <a:p>
            <a:pPr lvl="1"/>
            <a:r>
              <a:rPr lang="en-US" b="1" dirty="0"/>
              <a:t>Retrieval</a:t>
            </a:r>
            <a:r>
              <a:rPr lang="en-US" dirty="0"/>
              <a:t> process</a:t>
            </a:r>
          </a:p>
          <a:p>
            <a:r>
              <a:rPr lang="en-US" dirty="0"/>
              <a:t>Next stage is to do the </a:t>
            </a:r>
            <a:r>
              <a:rPr lang="en-US" b="1" dirty="0"/>
              <a:t>reading</a:t>
            </a:r>
            <a:r>
              <a:rPr lang="en-US" dirty="0"/>
              <a:t> or </a:t>
            </a:r>
            <a:r>
              <a:rPr lang="en-US" b="1" dirty="0"/>
              <a:t>neural comprehension </a:t>
            </a:r>
            <a:r>
              <a:rPr lang="en-US" dirty="0"/>
              <a:t>process</a:t>
            </a:r>
          </a:p>
          <a:p>
            <a:pPr lvl="1"/>
            <a:r>
              <a:rPr lang="en-US" dirty="0"/>
              <a:t>Find spans of text that are likely to answer the question (</a:t>
            </a:r>
            <a:r>
              <a:rPr lang="en-US" b="1" dirty="0"/>
              <a:t>reading comprehension</a:t>
            </a:r>
            <a:r>
              <a:rPr lang="en-US" dirty="0"/>
              <a:t> task)</a:t>
            </a:r>
          </a:p>
        </p:txBody>
      </p:sp>
      <p:pic>
        <p:nvPicPr>
          <p:cNvPr id="5" name="Picture 4" descr="Graphical user interface, application, Word&#10;&#10;Description automatically generated">
            <a:extLst>
              <a:ext uri="{FF2B5EF4-FFF2-40B4-BE49-F238E27FC236}">
                <a16:creationId xmlns:a16="http://schemas.microsoft.com/office/drawing/2014/main" id="{7F033182-9BE1-3C42-B4B3-C9641ABBDCBF}"/>
              </a:ext>
            </a:extLst>
          </p:cNvPr>
          <p:cNvPicPr>
            <a:picLocks noChangeAspect="1"/>
          </p:cNvPicPr>
          <p:nvPr/>
        </p:nvPicPr>
        <p:blipFill rotWithShape="1">
          <a:blip r:embed="rId2"/>
          <a:srcRect l="17803" t="33580" r="21312" b="40247"/>
          <a:stretch/>
        </p:blipFill>
        <p:spPr>
          <a:xfrm>
            <a:off x="1456266" y="3891462"/>
            <a:ext cx="7670801" cy="2756290"/>
          </a:xfrm>
          <a:prstGeom prst="rect">
            <a:avLst/>
          </a:prstGeom>
        </p:spPr>
      </p:pic>
      <p:sp>
        <p:nvSpPr>
          <p:cNvPr id="7" name="TextBox 6">
            <a:extLst>
              <a:ext uri="{FF2B5EF4-FFF2-40B4-BE49-F238E27FC236}">
                <a16:creationId xmlns:a16="http://schemas.microsoft.com/office/drawing/2014/main" id="{7F6DD5B6-1284-A048-B293-E35AD25334BF}"/>
              </a:ext>
            </a:extLst>
          </p:cNvPr>
          <p:cNvSpPr txBox="1"/>
          <p:nvPr/>
        </p:nvSpPr>
        <p:spPr>
          <a:xfrm>
            <a:off x="9618133" y="4487333"/>
            <a:ext cx="1824538" cy="923330"/>
          </a:xfrm>
          <a:prstGeom prst="rect">
            <a:avLst/>
          </a:prstGeom>
          <a:noFill/>
        </p:spPr>
        <p:txBody>
          <a:bodyPr wrap="none" rtlCol="0">
            <a:spAutoFit/>
          </a:bodyPr>
          <a:lstStyle/>
          <a:p>
            <a:r>
              <a:rPr lang="en-US" dirty="0"/>
              <a:t>Open Domain QA</a:t>
            </a:r>
          </a:p>
          <a:p>
            <a:r>
              <a:rPr lang="en-US" dirty="0"/>
              <a:t>-- retrieve</a:t>
            </a:r>
          </a:p>
          <a:p>
            <a:r>
              <a:rPr lang="en-US" dirty="0"/>
              <a:t>-- read</a:t>
            </a:r>
          </a:p>
        </p:txBody>
      </p:sp>
    </p:spTree>
    <p:extLst>
      <p:ext uri="{BB962C8B-B14F-4D97-AF65-F5344CB8AC3E}">
        <p14:creationId xmlns:p14="http://schemas.microsoft.com/office/powerpoint/2010/main" val="3882064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8718-BFA3-D54B-9C84-C144C08A48C2}"/>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4274102D-4A77-CD40-9BD1-1C6740BA613D}"/>
              </a:ext>
            </a:extLst>
          </p:cNvPr>
          <p:cNvSpPr>
            <a:spLocks noGrp="1"/>
          </p:cNvSpPr>
          <p:nvPr>
            <p:ph idx="1"/>
          </p:nvPr>
        </p:nvSpPr>
        <p:spPr/>
        <p:txBody>
          <a:bodyPr/>
          <a:lstStyle/>
          <a:p>
            <a:r>
              <a:rPr lang="en-US" dirty="0"/>
              <a:t>Reading comprehension datasets</a:t>
            </a:r>
          </a:p>
          <a:p>
            <a:pPr lvl="1"/>
            <a:r>
              <a:rPr lang="en-US" dirty="0"/>
              <a:t>Tuples of (</a:t>
            </a:r>
            <a:r>
              <a:rPr lang="en-US" i="1" dirty="0"/>
              <a:t>passage</a:t>
            </a:r>
            <a:r>
              <a:rPr lang="en-US" dirty="0"/>
              <a:t>, </a:t>
            </a:r>
            <a:r>
              <a:rPr lang="en-US" i="1" dirty="0"/>
              <a:t>question</a:t>
            </a:r>
            <a:r>
              <a:rPr lang="en-US" dirty="0"/>
              <a:t>, </a:t>
            </a:r>
            <a:r>
              <a:rPr lang="en-US" i="1" dirty="0"/>
              <a:t>answer</a:t>
            </a:r>
            <a:r>
              <a:rPr lang="en-US" dirty="0"/>
              <a:t>)</a:t>
            </a:r>
          </a:p>
          <a:p>
            <a:pPr lvl="1"/>
            <a:r>
              <a:rPr lang="en-US" dirty="0"/>
              <a:t>Train a model so that given a </a:t>
            </a:r>
            <a:r>
              <a:rPr lang="en-US" i="1" dirty="0"/>
              <a:t>passage</a:t>
            </a:r>
            <a:r>
              <a:rPr lang="en-US" dirty="0"/>
              <a:t> and a </a:t>
            </a:r>
            <a:r>
              <a:rPr lang="en-US" i="1" dirty="0"/>
              <a:t>question</a:t>
            </a:r>
            <a:r>
              <a:rPr lang="en-US" dirty="0"/>
              <a:t>, it predicts a </a:t>
            </a:r>
            <a:r>
              <a:rPr lang="en-US" b="1" dirty="0"/>
              <a:t>span</a:t>
            </a:r>
            <a:r>
              <a:rPr lang="en-US" dirty="0"/>
              <a:t> in the </a:t>
            </a:r>
            <a:r>
              <a:rPr lang="en-US" i="1" dirty="0"/>
              <a:t>passage</a:t>
            </a:r>
            <a:r>
              <a:rPr lang="en-US" dirty="0"/>
              <a:t> as the </a:t>
            </a:r>
            <a:r>
              <a:rPr lang="en-US" i="1" dirty="0"/>
              <a:t>answer</a:t>
            </a:r>
          </a:p>
          <a:p>
            <a:pPr lvl="1"/>
            <a:r>
              <a:rPr lang="en-US" dirty="0"/>
              <a:t>SQUAD: Stanford Question Answering Dataset</a:t>
            </a:r>
          </a:p>
          <a:p>
            <a:pPr lvl="2"/>
            <a:r>
              <a:rPr lang="en-US" dirty="0"/>
              <a:t>Passages from Wikipedia and associated questions whose answers are spans in the passage</a:t>
            </a:r>
          </a:p>
          <a:p>
            <a:pPr lvl="2"/>
            <a:r>
              <a:rPr lang="en-US" dirty="0"/>
              <a:t>Add some questions that are unanswerable</a:t>
            </a:r>
          </a:p>
          <a:p>
            <a:pPr lvl="2"/>
            <a:r>
              <a:rPr lang="en-US" dirty="0"/>
              <a:t>150K questions</a:t>
            </a:r>
          </a:p>
          <a:p>
            <a:pPr lvl="1"/>
            <a:r>
              <a:rPr lang="en-US" dirty="0" err="1"/>
              <a:t>HotpotQA</a:t>
            </a:r>
            <a:r>
              <a:rPr lang="en-US" dirty="0"/>
              <a:t> dataset</a:t>
            </a:r>
          </a:p>
          <a:p>
            <a:pPr lvl="2"/>
            <a:r>
              <a:rPr lang="en-US" dirty="0"/>
              <a:t>Multiple documents are shown to annotators are context and they are asked to come up with questions that require </a:t>
            </a:r>
            <a:r>
              <a:rPr lang="en-US" b="1" dirty="0"/>
              <a:t>reasoning</a:t>
            </a:r>
            <a:r>
              <a:rPr lang="en-US" dirty="0"/>
              <a:t> about </a:t>
            </a:r>
            <a:r>
              <a:rPr lang="en-US" b="1" dirty="0"/>
              <a:t>all</a:t>
            </a:r>
            <a:r>
              <a:rPr lang="en-US" dirty="0"/>
              <a:t> of the documents</a:t>
            </a:r>
          </a:p>
        </p:txBody>
      </p:sp>
    </p:spTree>
    <p:extLst>
      <p:ext uri="{BB962C8B-B14F-4D97-AF65-F5344CB8AC3E}">
        <p14:creationId xmlns:p14="http://schemas.microsoft.com/office/powerpoint/2010/main" val="2742211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8718-BFA3-D54B-9C84-C144C08A48C2}"/>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4274102D-4A77-CD40-9BD1-1C6740BA613D}"/>
              </a:ext>
            </a:extLst>
          </p:cNvPr>
          <p:cNvSpPr>
            <a:spLocks noGrp="1"/>
          </p:cNvSpPr>
          <p:nvPr>
            <p:ph idx="1"/>
          </p:nvPr>
        </p:nvSpPr>
        <p:spPr/>
        <p:txBody>
          <a:bodyPr/>
          <a:lstStyle/>
          <a:p>
            <a:r>
              <a:rPr lang="en-US" dirty="0"/>
              <a:t>Reading comprehension datasets</a:t>
            </a:r>
          </a:p>
          <a:p>
            <a:pPr lvl="1"/>
            <a:r>
              <a:rPr lang="en-US" dirty="0"/>
              <a:t>SQUAD</a:t>
            </a:r>
          </a:p>
        </p:txBody>
      </p:sp>
      <p:pic>
        <p:nvPicPr>
          <p:cNvPr id="5" name="Picture 4" descr="Graphical user interface, text&#10;&#10;Description automatically generated">
            <a:extLst>
              <a:ext uri="{FF2B5EF4-FFF2-40B4-BE49-F238E27FC236}">
                <a16:creationId xmlns:a16="http://schemas.microsoft.com/office/drawing/2014/main" id="{83A9E431-74AD-534A-9AAD-85E99C039D86}"/>
              </a:ext>
            </a:extLst>
          </p:cNvPr>
          <p:cNvPicPr>
            <a:picLocks noChangeAspect="1"/>
          </p:cNvPicPr>
          <p:nvPr/>
        </p:nvPicPr>
        <p:blipFill rotWithShape="1">
          <a:blip r:embed="rId3"/>
          <a:srcRect l="15120" t="17145" r="23995" b="47053"/>
          <a:stretch/>
        </p:blipFill>
        <p:spPr>
          <a:xfrm>
            <a:off x="838200" y="2580987"/>
            <a:ext cx="7958666" cy="3911888"/>
          </a:xfrm>
          <a:prstGeom prst="rect">
            <a:avLst/>
          </a:prstGeom>
        </p:spPr>
      </p:pic>
      <p:sp>
        <p:nvSpPr>
          <p:cNvPr id="6" name="TextBox 5">
            <a:extLst>
              <a:ext uri="{FF2B5EF4-FFF2-40B4-BE49-F238E27FC236}">
                <a16:creationId xmlns:a16="http://schemas.microsoft.com/office/drawing/2014/main" id="{F1E95B06-D382-1546-93CE-079A4D4A2997}"/>
              </a:ext>
            </a:extLst>
          </p:cNvPr>
          <p:cNvSpPr txBox="1"/>
          <p:nvPr/>
        </p:nvSpPr>
        <p:spPr>
          <a:xfrm>
            <a:off x="9550400" y="1705830"/>
            <a:ext cx="1803400" cy="2862322"/>
          </a:xfrm>
          <a:prstGeom prst="rect">
            <a:avLst/>
          </a:prstGeom>
          <a:noFill/>
        </p:spPr>
        <p:txBody>
          <a:bodyPr wrap="square" rtlCol="0">
            <a:spAutoFit/>
          </a:bodyPr>
          <a:lstStyle/>
          <a:p>
            <a:pPr algn="ctr"/>
            <a:r>
              <a:rPr lang="en-US" b="1" dirty="0"/>
              <a:t>POTENTIAL BIAS: </a:t>
            </a:r>
            <a:r>
              <a:rPr lang="en-US" dirty="0"/>
              <a:t>Annotators read the </a:t>
            </a:r>
            <a:r>
              <a:rPr lang="en-US" i="1" dirty="0"/>
              <a:t>passage</a:t>
            </a:r>
            <a:r>
              <a:rPr lang="en-US" dirty="0"/>
              <a:t> before writing the </a:t>
            </a:r>
            <a:r>
              <a:rPr lang="en-US" i="1" dirty="0"/>
              <a:t>questions</a:t>
            </a:r>
            <a:r>
              <a:rPr lang="en-US" dirty="0"/>
              <a:t>, so they may use some </a:t>
            </a:r>
            <a:r>
              <a:rPr lang="en-US" b="1" dirty="0"/>
              <a:t>words</a:t>
            </a:r>
            <a:r>
              <a:rPr lang="en-US" dirty="0"/>
              <a:t> from the </a:t>
            </a:r>
            <a:r>
              <a:rPr lang="en-US" i="1" dirty="0"/>
              <a:t>answer</a:t>
            </a:r>
            <a:r>
              <a:rPr lang="en-US" dirty="0"/>
              <a:t> itself in their </a:t>
            </a:r>
            <a:r>
              <a:rPr lang="en-US" i="1" dirty="0"/>
              <a:t>questions</a:t>
            </a:r>
          </a:p>
        </p:txBody>
      </p:sp>
      <p:sp>
        <p:nvSpPr>
          <p:cNvPr id="7" name="TextBox 6">
            <a:extLst>
              <a:ext uri="{FF2B5EF4-FFF2-40B4-BE49-F238E27FC236}">
                <a16:creationId xmlns:a16="http://schemas.microsoft.com/office/drawing/2014/main" id="{1D3972B5-50EB-9240-B967-6BEC76909F9F}"/>
              </a:ext>
            </a:extLst>
          </p:cNvPr>
          <p:cNvSpPr txBox="1"/>
          <p:nvPr/>
        </p:nvSpPr>
        <p:spPr>
          <a:xfrm>
            <a:off x="9097433" y="4895282"/>
            <a:ext cx="2806700" cy="1754326"/>
          </a:xfrm>
          <a:prstGeom prst="rect">
            <a:avLst/>
          </a:prstGeom>
          <a:noFill/>
        </p:spPr>
        <p:txBody>
          <a:bodyPr wrap="square" rtlCol="0">
            <a:spAutoFit/>
          </a:bodyPr>
          <a:lstStyle/>
          <a:p>
            <a:pPr algn="ctr"/>
            <a:r>
              <a:rPr lang="en-US" dirty="0"/>
              <a:t>So: TriviaQA dataset, Natural Questions dataset, ... </a:t>
            </a:r>
          </a:p>
          <a:p>
            <a:pPr algn="ctr"/>
            <a:endParaRPr lang="en-US" dirty="0"/>
          </a:p>
          <a:p>
            <a:pPr algn="ctr"/>
            <a:r>
              <a:rPr lang="en-US" dirty="0"/>
              <a:t>Most of the dataset is also in English! So: TyDi QA</a:t>
            </a:r>
          </a:p>
        </p:txBody>
      </p:sp>
    </p:spTree>
    <p:extLst>
      <p:ext uri="{BB962C8B-B14F-4D97-AF65-F5344CB8AC3E}">
        <p14:creationId xmlns:p14="http://schemas.microsoft.com/office/powerpoint/2010/main" val="2254777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8718-BFA3-D54B-9C84-C144C08A48C2}"/>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4274102D-4A77-CD40-9BD1-1C6740BA613D}"/>
              </a:ext>
            </a:extLst>
          </p:cNvPr>
          <p:cNvSpPr>
            <a:spLocks noGrp="1"/>
          </p:cNvSpPr>
          <p:nvPr>
            <p:ph idx="1"/>
          </p:nvPr>
        </p:nvSpPr>
        <p:spPr/>
        <p:txBody>
          <a:bodyPr/>
          <a:lstStyle/>
          <a:p>
            <a:r>
              <a:rPr lang="en-US" dirty="0"/>
              <a:t>Reading comprehension task</a:t>
            </a:r>
          </a:p>
          <a:p>
            <a:pPr lvl="1"/>
            <a:r>
              <a:rPr lang="en-US" dirty="0"/>
              <a:t>”Extractive QA”: the answer is a span of text in the passage</a:t>
            </a:r>
          </a:p>
          <a:p>
            <a:pPr lvl="1"/>
            <a:r>
              <a:rPr lang="en-US" dirty="0"/>
              <a:t>Span labeling: identifying in the passage a span (a continuous string of text) that constitutes an answer. </a:t>
            </a:r>
          </a:p>
          <a:p>
            <a:pPr marL="457200" lvl="1" indent="0">
              <a:buNone/>
            </a:pPr>
            <a:endParaRPr lang="en-US" dirty="0"/>
          </a:p>
        </p:txBody>
      </p:sp>
      <p:pic>
        <p:nvPicPr>
          <p:cNvPr id="8" name="Picture 7" descr="Graphical user interface, text&#10;&#10;Description automatically generated">
            <a:extLst>
              <a:ext uri="{FF2B5EF4-FFF2-40B4-BE49-F238E27FC236}">
                <a16:creationId xmlns:a16="http://schemas.microsoft.com/office/drawing/2014/main" id="{3207CD4A-0424-8A47-B182-4A801E6CD3E4}"/>
              </a:ext>
            </a:extLst>
          </p:cNvPr>
          <p:cNvPicPr>
            <a:picLocks noChangeAspect="1"/>
          </p:cNvPicPr>
          <p:nvPr/>
        </p:nvPicPr>
        <p:blipFill rotWithShape="1">
          <a:blip r:embed="rId3"/>
          <a:srcRect l="15120" t="17145" r="23995" b="47053"/>
          <a:stretch/>
        </p:blipFill>
        <p:spPr>
          <a:xfrm>
            <a:off x="3039533" y="3429000"/>
            <a:ext cx="6849533" cy="3366721"/>
          </a:xfrm>
          <a:prstGeom prst="rect">
            <a:avLst/>
          </a:prstGeom>
        </p:spPr>
      </p:pic>
    </p:spTree>
    <p:extLst>
      <p:ext uri="{BB962C8B-B14F-4D97-AF65-F5344CB8AC3E}">
        <p14:creationId xmlns:p14="http://schemas.microsoft.com/office/powerpoint/2010/main" val="404890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C9B2-220A-874D-B1E4-4139D993C5FB}"/>
              </a:ext>
            </a:extLst>
          </p:cNvPr>
          <p:cNvSpPr>
            <a:spLocks noGrp="1"/>
          </p:cNvSpPr>
          <p:nvPr>
            <p:ph type="title"/>
          </p:nvPr>
        </p:nvSpPr>
        <p:spPr/>
        <p:txBody>
          <a:bodyPr/>
          <a:lstStyle/>
          <a:p>
            <a:r>
              <a:rPr lang="en-US" dirty="0"/>
              <a:t>Major paradigms </a:t>
            </a:r>
          </a:p>
        </p:txBody>
      </p:sp>
      <p:sp>
        <p:nvSpPr>
          <p:cNvPr id="3" name="Content Placeholder 2">
            <a:extLst>
              <a:ext uri="{FF2B5EF4-FFF2-40B4-BE49-F238E27FC236}">
                <a16:creationId xmlns:a16="http://schemas.microsoft.com/office/drawing/2014/main" id="{4C34CE6F-5DEC-2344-829B-4C51C1F258B0}"/>
              </a:ext>
            </a:extLst>
          </p:cNvPr>
          <p:cNvSpPr>
            <a:spLocks noGrp="1"/>
          </p:cNvSpPr>
          <p:nvPr>
            <p:ph idx="1"/>
          </p:nvPr>
        </p:nvSpPr>
        <p:spPr/>
        <p:txBody>
          <a:bodyPr>
            <a:normAutofit fontScale="92500" lnSpcReduction="20000"/>
          </a:bodyPr>
          <a:lstStyle/>
          <a:p>
            <a:pPr marL="0" indent="0">
              <a:buNone/>
            </a:pPr>
            <a:r>
              <a:rPr lang="en-US" dirty="0"/>
              <a:t>To fill human information needs that arise when talking to a virtual assistant, search engine, or querying a database:</a:t>
            </a:r>
          </a:p>
          <a:p>
            <a:r>
              <a:rPr lang="en-US" dirty="0"/>
              <a:t>Information-retrieval based QA</a:t>
            </a:r>
          </a:p>
          <a:p>
            <a:r>
              <a:rPr lang="en-US" dirty="0"/>
              <a:t>Knowledge-based QA</a:t>
            </a:r>
          </a:p>
          <a:p>
            <a:r>
              <a:rPr lang="en-US" dirty="0"/>
              <a:t>Language model-based QA</a:t>
            </a:r>
          </a:p>
          <a:p>
            <a:r>
              <a:rPr lang="en-US" dirty="0"/>
              <a:t>Hybrid approaches</a:t>
            </a:r>
          </a:p>
          <a:p>
            <a:endParaRPr lang="en-US" dirty="0"/>
          </a:p>
          <a:p>
            <a:pPr marL="0" indent="0">
              <a:buNone/>
            </a:pPr>
            <a:r>
              <a:rPr lang="en-US" dirty="0"/>
              <a:t>Most QA systems focus on </a:t>
            </a:r>
            <a:r>
              <a:rPr lang="en-US" b="1" dirty="0"/>
              <a:t>factoid questions</a:t>
            </a:r>
          </a:p>
          <a:p>
            <a:pPr marL="0" indent="0">
              <a:buNone/>
            </a:pPr>
            <a:r>
              <a:rPr lang="en-US" b="1" dirty="0"/>
              <a:t>	</a:t>
            </a:r>
            <a:r>
              <a:rPr lang="en-US" dirty="0"/>
              <a:t>Questions that can be answered with simple facts</a:t>
            </a:r>
            <a:endParaRPr lang="en-US" b="1" dirty="0"/>
          </a:p>
          <a:p>
            <a:pPr marL="0" indent="0">
              <a:buNone/>
            </a:pPr>
            <a:r>
              <a:rPr lang="en-US" b="1" dirty="0"/>
              <a:t>e.g., </a:t>
            </a:r>
            <a:r>
              <a:rPr lang="en-US" dirty="0"/>
              <a:t>Where is the Louvre Museum located? What is the average age of the onset of autism?</a:t>
            </a:r>
            <a:endParaRPr lang="en-US" b="1" dirty="0"/>
          </a:p>
        </p:txBody>
      </p:sp>
    </p:spTree>
    <p:extLst>
      <p:ext uri="{BB962C8B-B14F-4D97-AF65-F5344CB8AC3E}">
        <p14:creationId xmlns:p14="http://schemas.microsoft.com/office/powerpoint/2010/main" val="3335430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8718-BFA3-D54B-9C84-C144C08A48C2}"/>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4274102D-4A77-CD40-9BD1-1C6740BA613D}"/>
              </a:ext>
            </a:extLst>
          </p:cNvPr>
          <p:cNvSpPr>
            <a:spLocks noGrp="1"/>
          </p:cNvSpPr>
          <p:nvPr>
            <p:ph idx="1"/>
          </p:nvPr>
        </p:nvSpPr>
        <p:spPr/>
        <p:txBody>
          <a:bodyPr/>
          <a:lstStyle/>
          <a:p>
            <a:r>
              <a:rPr lang="en-US" dirty="0"/>
              <a:t>Reading comprehension task</a:t>
            </a:r>
          </a:p>
          <a:p>
            <a:pPr lvl="1"/>
            <a:r>
              <a:rPr lang="en-US" dirty="0"/>
              <a:t>”Extractive QA”: Span labeling</a:t>
            </a:r>
          </a:p>
          <a:p>
            <a:pPr lvl="1"/>
            <a:r>
              <a:rPr lang="en-US" dirty="0"/>
              <a:t>Given a question </a:t>
            </a:r>
            <a:r>
              <a:rPr lang="en-US" i="1" dirty="0"/>
              <a:t>q</a:t>
            </a:r>
            <a:r>
              <a:rPr lang="en-US" dirty="0"/>
              <a:t> of </a:t>
            </a:r>
            <a:r>
              <a:rPr lang="en-US" i="1" dirty="0"/>
              <a:t>n</a:t>
            </a:r>
            <a:r>
              <a:rPr lang="en-US" dirty="0"/>
              <a:t> tokens: q</a:t>
            </a:r>
            <a:r>
              <a:rPr lang="en-US" baseline="-25000" dirty="0"/>
              <a:t>1</a:t>
            </a:r>
            <a:r>
              <a:rPr lang="en-US" dirty="0"/>
              <a:t>, ..., q</a:t>
            </a:r>
            <a:r>
              <a:rPr lang="en-US" baseline="-25000" dirty="0"/>
              <a:t>n</a:t>
            </a:r>
            <a:r>
              <a:rPr lang="en-US" dirty="0"/>
              <a:t> and a passage </a:t>
            </a:r>
            <a:r>
              <a:rPr lang="en-US" i="1" dirty="0"/>
              <a:t>p</a:t>
            </a:r>
            <a:r>
              <a:rPr lang="en-US" dirty="0"/>
              <a:t> of </a:t>
            </a:r>
            <a:r>
              <a:rPr lang="en-US" i="1" dirty="0"/>
              <a:t>m</a:t>
            </a:r>
            <a:r>
              <a:rPr lang="en-US" dirty="0"/>
              <a:t> tokens p</a:t>
            </a:r>
            <a:r>
              <a:rPr lang="en-US" baseline="-25000" dirty="0"/>
              <a:t>1</a:t>
            </a:r>
            <a:r>
              <a:rPr lang="en-US" dirty="0"/>
              <a:t>, ... p</a:t>
            </a:r>
            <a:r>
              <a:rPr lang="en-US" baseline="-25000" dirty="0"/>
              <a:t>m</a:t>
            </a:r>
            <a:r>
              <a:rPr lang="en-US" dirty="0"/>
              <a:t>, goal is to compute P(</a:t>
            </a:r>
            <a:r>
              <a:rPr lang="en-US" i="1" dirty="0"/>
              <a:t>a</a:t>
            </a:r>
            <a:r>
              <a:rPr lang="en-US" dirty="0"/>
              <a:t>|</a:t>
            </a:r>
            <a:r>
              <a:rPr lang="en-US" i="1" dirty="0"/>
              <a:t>q</a:t>
            </a:r>
            <a:r>
              <a:rPr lang="en-US" dirty="0"/>
              <a:t>, </a:t>
            </a:r>
            <a:r>
              <a:rPr lang="en-US" i="1" dirty="0"/>
              <a:t>p</a:t>
            </a:r>
            <a:r>
              <a:rPr lang="en-US" dirty="0"/>
              <a:t>) that each possible span </a:t>
            </a:r>
            <a:r>
              <a:rPr lang="en-US" i="1" dirty="0"/>
              <a:t>a</a:t>
            </a:r>
            <a:r>
              <a:rPr lang="en-US" dirty="0"/>
              <a:t> is the answer</a:t>
            </a:r>
          </a:p>
          <a:p>
            <a:pPr lvl="1"/>
            <a:r>
              <a:rPr lang="en-US" dirty="0"/>
              <a:t>Simplifying:</a:t>
            </a:r>
          </a:p>
          <a:p>
            <a:pPr lvl="2"/>
            <a:r>
              <a:rPr lang="en-US" dirty="0"/>
              <a:t>For each token p</a:t>
            </a:r>
            <a:r>
              <a:rPr lang="en-US" baseline="-25000" dirty="0"/>
              <a:t>i</a:t>
            </a:r>
            <a:r>
              <a:rPr lang="en-US" dirty="0"/>
              <a:t> in the passage, compute two probabilities:</a:t>
            </a:r>
          </a:p>
          <a:p>
            <a:pPr lvl="2"/>
            <a:r>
              <a:rPr lang="en-US" dirty="0"/>
              <a:t>p</a:t>
            </a:r>
            <a:r>
              <a:rPr lang="en-US" baseline="-25000" dirty="0"/>
              <a:t>start</a:t>
            </a:r>
            <a:r>
              <a:rPr lang="en-US" dirty="0"/>
              <a:t>(i): the probability that p</a:t>
            </a:r>
            <a:r>
              <a:rPr lang="en-US" baseline="-25000" dirty="0"/>
              <a:t>i</a:t>
            </a:r>
            <a:r>
              <a:rPr lang="en-US" dirty="0"/>
              <a:t> is the start of the answer span</a:t>
            </a:r>
          </a:p>
          <a:p>
            <a:pPr lvl="2"/>
            <a:r>
              <a:rPr lang="en-US" dirty="0"/>
              <a:t>p</a:t>
            </a:r>
            <a:r>
              <a:rPr lang="en-US" baseline="-25000" dirty="0"/>
              <a:t>end</a:t>
            </a:r>
            <a:r>
              <a:rPr lang="en-US" dirty="0"/>
              <a:t>(i): the probability that p</a:t>
            </a:r>
            <a:r>
              <a:rPr lang="en-US" baseline="-25000" dirty="0"/>
              <a:t>i</a:t>
            </a:r>
            <a:r>
              <a:rPr lang="en-US" dirty="0"/>
              <a:t> is the end of the answer span </a:t>
            </a:r>
          </a:p>
        </p:txBody>
      </p:sp>
    </p:spTree>
    <p:extLst>
      <p:ext uri="{BB962C8B-B14F-4D97-AF65-F5344CB8AC3E}">
        <p14:creationId xmlns:p14="http://schemas.microsoft.com/office/powerpoint/2010/main" val="157654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8718-BFA3-D54B-9C84-C144C08A48C2}"/>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4274102D-4A77-CD40-9BD1-1C6740BA613D}"/>
              </a:ext>
            </a:extLst>
          </p:cNvPr>
          <p:cNvSpPr>
            <a:spLocks noGrp="1"/>
          </p:cNvSpPr>
          <p:nvPr>
            <p:ph idx="1"/>
          </p:nvPr>
        </p:nvSpPr>
        <p:spPr/>
        <p:txBody>
          <a:bodyPr/>
          <a:lstStyle/>
          <a:p>
            <a:r>
              <a:rPr lang="en-US" dirty="0"/>
              <a:t>Extractive QA</a:t>
            </a:r>
          </a:p>
          <a:p>
            <a:pPr lvl="1"/>
            <a:r>
              <a:rPr lang="en-US" dirty="0"/>
              <a:t>For each token p</a:t>
            </a:r>
            <a:r>
              <a:rPr lang="en-US" baseline="-25000" dirty="0"/>
              <a:t>i</a:t>
            </a:r>
            <a:r>
              <a:rPr lang="en-US" dirty="0"/>
              <a:t> in the passage, compute two probabilities:</a:t>
            </a:r>
          </a:p>
          <a:p>
            <a:pPr lvl="1"/>
            <a:r>
              <a:rPr lang="en-US" dirty="0"/>
              <a:t>p</a:t>
            </a:r>
            <a:r>
              <a:rPr lang="en-US" baseline="-25000" dirty="0"/>
              <a:t>start</a:t>
            </a:r>
            <a:r>
              <a:rPr lang="en-US" dirty="0"/>
              <a:t>(i): the probability that p</a:t>
            </a:r>
            <a:r>
              <a:rPr lang="en-US" baseline="-25000" dirty="0"/>
              <a:t>i</a:t>
            </a:r>
            <a:r>
              <a:rPr lang="en-US" dirty="0"/>
              <a:t> is the start of the answer span</a:t>
            </a:r>
          </a:p>
          <a:p>
            <a:pPr lvl="1"/>
            <a:r>
              <a:rPr lang="en-US" dirty="0"/>
              <a:t>p</a:t>
            </a:r>
            <a:r>
              <a:rPr lang="en-US" baseline="-25000" dirty="0"/>
              <a:t>end</a:t>
            </a:r>
            <a:r>
              <a:rPr lang="en-US" dirty="0"/>
              <a:t>(i): the probability that p</a:t>
            </a:r>
            <a:r>
              <a:rPr lang="en-US" baseline="-25000" dirty="0"/>
              <a:t>i</a:t>
            </a:r>
            <a:r>
              <a:rPr lang="en-US" dirty="0"/>
              <a:t> is the end of the answer span </a:t>
            </a:r>
          </a:p>
        </p:txBody>
      </p:sp>
      <p:pic>
        <p:nvPicPr>
          <p:cNvPr id="5" name="Picture 4" descr="Graphical user interface, application, Word&#10;&#10;Description automatically generated">
            <a:extLst>
              <a:ext uri="{FF2B5EF4-FFF2-40B4-BE49-F238E27FC236}">
                <a16:creationId xmlns:a16="http://schemas.microsoft.com/office/drawing/2014/main" id="{AB24312C-B94F-6748-803E-75E5FEB7AA33}"/>
              </a:ext>
            </a:extLst>
          </p:cNvPr>
          <p:cNvPicPr>
            <a:picLocks noChangeAspect="1"/>
          </p:cNvPicPr>
          <p:nvPr/>
        </p:nvPicPr>
        <p:blipFill rotWithShape="1">
          <a:blip r:embed="rId3"/>
          <a:srcRect l="27297" t="14321" r="21106" b="47655"/>
          <a:stretch/>
        </p:blipFill>
        <p:spPr>
          <a:xfrm>
            <a:off x="1236132" y="3551392"/>
            <a:ext cx="5367867" cy="3306608"/>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8F769C4B-4177-2040-8120-CBEBA4BF70BB}"/>
              </a:ext>
            </a:extLst>
          </p:cNvPr>
          <p:cNvPicPr>
            <a:picLocks noChangeAspect="1"/>
          </p:cNvPicPr>
          <p:nvPr/>
        </p:nvPicPr>
        <p:blipFill rotWithShape="1">
          <a:blip r:embed="rId4"/>
          <a:srcRect l="44221" t="33086" r="37410" b="60247"/>
          <a:stretch/>
        </p:blipFill>
        <p:spPr>
          <a:xfrm>
            <a:off x="7001931" y="3671093"/>
            <a:ext cx="2746381" cy="833174"/>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E52EA63A-0E44-7F46-8A80-5B90028168EB}"/>
              </a:ext>
            </a:extLst>
          </p:cNvPr>
          <p:cNvPicPr>
            <a:picLocks noChangeAspect="1"/>
          </p:cNvPicPr>
          <p:nvPr/>
        </p:nvPicPr>
        <p:blipFill rotWithShape="1">
          <a:blip r:embed="rId4"/>
          <a:srcRect l="41950" t="80741" r="40713" b="12839"/>
          <a:stretch/>
        </p:blipFill>
        <p:spPr>
          <a:xfrm>
            <a:off x="7056521" y="4520616"/>
            <a:ext cx="2691791" cy="833174"/>
          </a:xfrm>
          <a:prstGeom prst="rect">
            <a:avLst/>
          </a:prstGeom>
        </p:spPr>
      </p:pic>
      <p:pic>
        <p:nvPicPr>
          <p:cNvPr id="11" name="Picture 10" descr="Graphical user interface, text&#10;&#10;Description automatically generated">
            <a:extLst>
              <a:ext uri="{FF2B5EF4-FFF2-40B4-BE49-F238E27FC236}">
                <a16:creationId xmlns:a16="http://schemas.microsoft.com/office/drawing/2014/main" id="{8E739970-BBF0-B542-9D6C-3F6853769D19}"/>
              </a:ext>
            </a:extLst>
          </p:cNvPr>
          <p:cNvPicPr>
            <a:picLocks noChangeAspect="1"/>
          </p:cNvPicPr>
          <p:nvPr/>
        </p:nvPicPr>
        <p:blipFill rotWithShape="1">
          <a:blip r:embed="rId5"/>
          <a:srcRect l="38958" t="46420" r="40919" b="48215"/>
          <a:stretch/>
        </p:blipFill>
        <p:spPr>
          <a:xfrm>
            <a:off x="6842779" y="5433721"/>
            <a:ext cx="3064683" cy="682967"/>
          </a:xfrm>
          <a:prstGeom prst="rect">
            <a:avLst/>
          </a:prstGeom>
        </p:spPr>
      </p:pic>
    </p:spTree>
    <p:extLst>
      <p:ext uri="{BB962C8B-B14F-4D97-AF65-F5344CB8AC3E}">
        <p14:creationId xmlns:p14="http://schemas.microsoft.com/office/powerpoint/2010/main" val="2421000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3DB5-7738-EF42-B0B5-1C034257D3EB}"/>
              </a:ext>
            </a:extLst>
          </p:cNvPr>
          <p:cNvSpPr>
            <a:spLocks noGrp="1"/>
          </p:cNvSpPr>
          <p:nvPr>
            <p:ph type="title"/>
          </p:nvPr>
        </p:nvSpPr>
        <p:spPr/>
        <p:txBody>
          <a:bodyPr/>
          <a:lstStyle/>
          <a:p>
            <a:r>
              <a:rPr lang="en-US" dirty="0"/>
              <a:t>Knowledge-base QA</a:t>
            </a:r>
          </a:p>
        </p:txBody>
      </p:sp>
      <p:sp>
        <p:nvSpPr>
          <p:cNvPr id="3" name="Content Placeholder 2">
            <a:extLst>
              <a:ext uri="{FF2B5EF4-FFF2-40B4-BE49-F238E27FC236}">
                <a16:creationId xmlns:a16="http://schemas.microsoft.com/office/drawing/2014/main" id="{14A32EE9-BBAE-9B4B-A38C-2E70B4352110}"/>
              </a:ext>
            </a:extLst>
          </p:cNvPr>
          <p:cNvSpPr>
            <a:spLocks noGrp="1"/>
          </p:cNvSpPr>
          <p:nvPr>
            <p:ph idx="1"/>
          </p:nvPr>
        </p:nvSpPr>
        <p:spPr/>
        <p:txBody>
          <a:bodyPr/>
          <a:lstStyle/>
          <a:p>
            <a:pPr marL="0" indent="0">
              <a:buNone/>
            </a:pPr>
            <a:r>
              <a:rPr lang="en-US" dirty="0"/>
              <a:t>But before, </a:t>
            </a:r>
          </a:p>
          <a:p>
            <a:r>
              <a:rPr lang="en-US" dirty="0"/>
              <a:t>Entity Linking</a:t>
            </a:r>
          </a:p>
          <a:p>
            <a:pPr lvl="1"/>
            <a:r>
              <a:rPr lang="en-US" dirty="0"/>
              <a:t>Task of associating a mention in text with the representation of some real-world entity in an ontology</a:t>
            </a:r>
          </a:p>
          <a:p>
            <a:pPr lvl="1"/>
            <a:r>
              <a:rPr lang="en-US" dirty="0"/>
              <a:t>If that ontology is Wikipedia (each wiki page is an entity), this task is also known as “Wikification”</a:t>
            </a:r>
          </a:p>
          <a:p>
            <a:r>
              <a:rPr lang="en-US" dirty="0"/>
              <a:t>Roughly two stages:</a:t>
            </a:r>
          </a:p>
          <a:p>
            <a:pPr lvl="1"/>
            <a:r>
              <a:rPr lang="en-US" dirty="0"/>
              <a:t>Mention detection</a:t>
            </a:r>
          </a:p>
          <a:p>
            <a:pPr lvl="1"/>
            <a:r>
              <a:rPr lang="en-US" dirty="0"/>
              <a:t>Mention disambiguation</a:t>
            </a:r>
          </a:p>
        </p:txBody>
      </p:sp>
    </p:spTree>
    <p:extLst>
      <p:ext uri="{BB962C8B-B14F-4D97-AF65-F5344CB8AC3E}">
        <p14:creationId xmlns:p14="http://schemas.microsoft.com/office/powerpoint/2010/main" val="468000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DE73-A2EB-2E4C-9156-26E847C0BD52}"/>
              </a:ext>
            </a:extLst>
          </p:cNvPr>
          <p:cNvSpPr>
            <a:spLocks noGrp="1"/>
          </p:cNvSpPr>
          <p:nvPr>
            <p:ph type="title"/>
          </p:nvPr>
        </p:nvSpPr>
        <p:spPr/>
        <p:txBody>
          <a:bodyPr/>
          <a:lstStyle/>
          <a:p>
            <a:r>
              <a:rPr lang="en-US" dirty="0"/>
              <a:t>Entity Linking</a:t>
            </a:r>
          </a:p>
        </p:txBody>
      </p:sp>
      <p:sp>
        <p:nvSpPr>
          <p:cNvPr id="3" name="Content Placeholder 2">
            <a:extLst>
              <a:ext uri="{FF2B5EF4-FFF2-40B4-BE49-F238E27FC236}">
                <a16:creationId xmlns:a16="http://schemas.microsoft.com/office/drawing/2014/main" id="{A67BF107-FB0D-5B4A-859C-A05750B079BA}"/>
              </a:ext>
            </a:extLst>
          </p:cNvPr>
          <p:cNvSpPr>
            <a:spLocks noGrp="1"/>
          </p:cNvSpPr>
          <p:nvPr>
            <p:ph idx="1"/>
          </p:nvPr>
        </p:nvSpPr>
        <p:spPr/>
        <p:txBody>
          <a:bodyPr/>
          <a:lstStyle/>
          <a:p>
            <a:r>
              <a:rPr lang="en-US" dirty="0"/>
              <a:t>ELQ algorithm</a:t>
            </a:r>
          </a:p>
        </p:txBody>
      </p:sp>
      <p:pic>
        <p:nvPicPr>
          <p:cNvPr id="5" name="Picture 4" descr="Graphical user interface, text, application, Word&#10;&#10;Description automatically generated">
            <a:extLst>
              <a:ext uri="{FF2B5EF4-FFF2-40B4-BE49-F238E27FC236}">
                <a16:creationId xmlns:a16="http://schemas.microsoft.com/office/drawing/2014/main" id="{2E08C690-CFFC-6041-AF22-A42BECD5C0EE}"/>
              </a:ext>
            </a:extLst>
          </p:cNvPr>
          <p:cNvPicPr>
            <a:picLocks noChangeAspect="1"/>
          </p:cNvPicPr>
          <p:nvPr/>
        </p:nvPicPr>
        <p:blipFill rotWithShape="1">
          <a:blip r:embed="rId3"/>
          <a:srcRect l="27710" t="19013" r="20486" b="46666"/>
          <a:stretch/>
        </p:blipFill>
        <p:spPr>
          <a:xfrm>
            <a:off x="1100665" y="2293408"/>
            <a:ext cx="7583209" cy="4199467"/>
          </a:xfrm>
          <a:prstGeom prst="rect">
            <a:avLst/>
          </a:prstGeom>
        </p:spPr>
      </p:pic>
      <p:sp>
        <p:nvSpPr>
          <p:cNvPr id="6" name="TextBox 5">
            <a:extLst>
              <a:ext uri="{FF2B5EF4-FFF2-40B4-BE49-F238E27FC236}">
                <a16:creationId xmlns:a16="http://schemas.microsoft.com/office/drawing/2014/main" id="{25EDC483-02E7-ED4E-B2C0-162FC453F975}"/>
              </a:ext>
            </a:extLst>
          </p:cNvPr>
          <p:cNvSpPr txBox="1"/>
          <p:nvPr/>
        </p:nvSpPr>
        <p:spPr>
          <a:xfrm>
            <a:off x="1388769" y="3891882"/>
            <a:ext cx="1268168" cy="523220"/>
          </a:xfrm>
          <a:prstGeom prst="rect">
            <a:avLst/>
          </a:prstGeom>
          <a:solidFill>
            <a:srgbClr val="FF0000"/>
          </a:solidFill>
          <a:ln>
            <a:solidFill>
              <a:schemeClr val="accent1">
                <a:shade val="50000"/>
              </a:schemeClr>
            </a:solidFill>
          </a:ln>
        </p:spPr>
        <p:txBody>
          <a:bodyPr wrap="none" rtlCol="0">
            <a:spAutoFit/>
          </a:bodyPr>
          <a:lstStyle/>
          <a:p>
            <a:pPr algn="ctr"/>
            <a:r>
              <a:rPr lang="en-US" sz="1400" dirty="0">
                <a:solidFill>
                  <a:schemeClr val="bg1"/>
                </a:solidFill>
              </a:rPr>
              <a:t>Entity mention</a:t>
            </a:r>
          </a:p>
          <a:p>
            <a:pPr algn="ctr"/>
            <a:r>
              <a:rPr lang="en-US" sz="1400" dirty="0">
                <a:solidFill>
                  <a:schemeClr val="bg1"/>
                </a:solidFill>
              </a:rPr>
              <a:t> detection</a:t>
            </a:r>
          </a:p>
        </p:txBody>
      </p:sp>
      <p:sp>
        <p:nvSpPr>
          <p:cNvPr id="7" name="TextBox 6">
            <a:extLst>
              <a:ext uri="{FF2B5EF4-FFF2-40B4-BE49-F238E27FC236}">
                <a16:creationId xmlns:a16="http://schemas.microsoft.com/office/drawing/2014/main" id="{606E97BE-6161-0948-A256-66E7E0292507}"/>
              </a:ext>
            </a:extLst>
          </p:cNvPr>
          <p:cNvSpPr txBox="1"/>
          <p:nvPr/>
        </p:nvSpPr>
        <p:spPr>
          <a:xfrm>
            <a:off x="6931384" y="4001294"/>
            <a:ext cx="1165640" cy="307777"/>
          </a:xfrm>
          <a:prstGeom prst="rect">
            <a:avLst/>
          </a:prstGeom>
          <a:solidFill>
            <a:srgbClr val="FF0000"/>
          </a:solidFill>
          <a:ln>
            <a:solidFill>
              <a:schemeClr val="accent1">
                <a:shade val="50000"/>
              </a:schemeClr>
            </a:solidFill>
          </a:ln>
        </p:spPr>
        <p:txBody>
          <a:bodyPr wrap="none" rtlCol="0">
            <a:spAutoFit/>
          </a:bodyPr>
          <a:lstStyle/>
          <a:p>
            <a:r>
              <a:rPr lang="en-US" sz="1400" dirty="0">
                <a:solidFill>
                  <a:schemeClr val="bg1"/>
                </a:solidFill>
              </a:rPr>
              <a:t>Entity Linking</a:t>
            </a:r>
          </a:p>
        </p:txBody>
      </p:sp>
    </p:spTree>
    <p:extLst>
      <p:ext uri="{BB962C8B-B14F-4D97-AF65-F5344CB8AC3E}">
        <p14:creationId xmlns:p14="http://schemas.microsoft.com/office/powerpoint/2010/main" val="2168580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DE73-A2EB-2E4C-9156-26E847C0BD52}"/>
              </a:ext>
            </a:extLst>
          </p:cNvPr>
          <p:cNvSpPr>
            <a:spLocks noGrp="1"/>
          </p:cNvSpPr>
          <p:nvPr>
            <p:ph type="title"/>
          </p:nvPr>
        </p:nvSpPr>
        <p:spPr/>
        <p:txBody>
          <a:bodyPr/>
          <a:lstStyle/>
          <a:p>
            <a:r>
              <a:rPr lang="en-US" dirty="0"/>
              <a:t>Entity Linking</a:t>
            </a:r>
          </a:p>
        </p:txBody>
      </p:sp>
      <p:sp>
        <p:nvSpPr>
          <p:cNvPr id="3" name="Content Placeholder 2">
            <a:extLst>
              <a:ext uri="{FF2B5EF4-FFF2-40B4-BE49-F238E27FC236}">
                <a16:creationId xmlns:a16="http://schemas.microsoft.com/office/drawing/2014/main" id="{A67BF107-FB0D-5B4A-859C-A05750B079BA}"/>
              </a:ext>
            </a:extLst>
          </p:cNvPr>
          <p:cNvSpPr>
            <a:spLocks noGrp="1"/>
          </p:cNvSpPr>
          <p:nvPr>
            <p:ph idx="1"/>
          </p:nvPr>
        </p:nvSpPr>
        <p:spPr/>
        <p:txBody>
          <a:bodyPr/>
          <a:lstStyle/>
          <a:p>
            <a:r>
              <a:rPr lang="en-US" dirty="0"/>
              <a:t>ELQ algorithm: entity mention detection</a:t>
            </a:r>
          </a:p>
        </p:txBody>
      </p:sp>
      <p:pic>
        <p:nvPicPr>
          <p:cNvPr id="5" name="Picture 4" descr="Graphical user interface, text, application, Word&#10;&#10;Description automatically generated">
            <a:extLst>
              <a:ext uri="{FF2B5EF4-FFF2-40B4-BE49-F238E27FC236}">
                <a16:creationId xmlns:a16="http://schemas.microsoft.com/office/drawing/2014/main" id="{2E08C690-CFFC-6041-AF22-A42BECD5C0EE}"/>
              </a:ext>
            </a:extLst>
          </p:cNvPr>
          <p:cNvPicPr>
            <a:picLocks noChangeAspect="1"/>
          </p:cNvPicPr>
          <p:nvPr/>
        </p:nvPicPr>
        <p:blipFill rotWithShape="1">
          <a:blip r:embed="rId3"/>
          <a:srcRect l="38237" t="25456" r="47419" b="53092"/>
          <a:stretch/>
        </p:blipFill>
        <p:spPr>
          <a:xfrm>
            <a:off x="1117600" y="2895600"/>
            <a:ext cx="2658533" cy="3323164"/>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54DA8E11-B2B4-7844-8446-C134CD22B461}"/>
              </a:ext>
            </a:extLst>
          </p:cNvPr>
          <p:cNvPicPr>
            <a:picLocks noChangeAspect="1"/>
          </p:cNvPicPr>
          <p:nvPr/>
        </p:nvPicPr>
        <p:blipFill rotWithShape="1">
          <a:blip r:embed="rId4"/>
          <a:srcRect l="38855" t="29630" r="34108" b="65185"/>
          <a:stretch/>
        </p:blipFill>
        <p:spPr>
          <a:xfrm>
            <a:off x="4998964" y="3100916"/>
            <a:ext cx="4093233" cy="656167"/>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8D31DD72-643E-084E-A879-51C566938FDD}"/>
              </a:ext>
            </a:extLst>
          </p:cNvPr>
          <p:cNvPicPr>
            <a:picLocks noChangeAspect="1"/>
          </p:cNvPicPr>
          <p:nvPr/>
        </p:nvPicPr>
        <p:blipFill rotWithShape="1">
          <a:blip r:embed="rId4"/>
          <a:srcRect l="38855" t="43697" r="34108" b="52423"/>
          <a:stretch/>
        </p:blipFill>
        <p:spPr>
          <a:xfrm>
            <a:off x="4998964" y="3892020"/>
            <a:ext cx="4093233" cy="491067"/>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BDEBE105-97EA-C443-A750-B90A0A02DF13}"/>
              </a:ext>
            </a:extLst>
          </p:cNvPr>
          <p:cNvPicPr>
            <a:picLocks noChangeAspect="1"/>
          </p:cNvPicPr>
          <p:nvPr/>
        </p:nvPicPr>
        <p:blipFill rotWithShape="1">
          <a:blip r:embed="rId4"/>
          <a:srcRect l="38855" t="56717" r="34108" b="39403"/>
          <a:stretch/>
        </p:blipFill>
        <p:spPr>
          <a:xfrm>
            <a:off x="4998964" y="4479394"/>
            <a:ext cx="4093233" cy="491068"/>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74D1F41C-B9D5-CF4B-AB55-5CBDEC52647A}"/>
              </a:ext>
            </a:extLst>
          </p:cNvPr>
          <p:cNvPicPr>
            <a:picLocks noChangeAspect="1"/>
          </p:cNvPicPr>
          <p:nvPr/>
        </p:nvPicPr>
        <p:blipFill rotWithShape="1">
          <a:blip r:embed="rId4"/>
          <a:srcRect l="34245" t="64067" r="31193" b="25802"/>
          <a:stretch/>
        </p:blipFill>
        <p:spPr>
          <a:xfrm>
            <a:off x="4250267" y="4970462"/>
            <a:ext cx="5232400" cy="1282171"/>
          </a:xfrm>
          <a:prstGeom prst="rect">
            <a:avLst/>
          </a:prstGeom>
        </p:spPr>
      </p:pic>
    </p:spTree>
    <p:extLst>
      <p:ext uri="{BB962C8B-B14F-4D97-AF65-F5344CB8AC3E}">
        <p14:creationId xmlns:p14="http://schemas.microsoft.com/office/powerpoint/2010/main" val="351636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DE73-A2EB-2E4C-9156-26E847C0BD52}"/>
              </a:ext>
            </a:extLst>
          </p:cNvPr>
          <p:cNvSpPr>
            <a:spLocks noGrp="1"/>
          </p:cNvSpPr>
          <p:nvPr>
            <p:ph type="title"/>
          </p:nvPr>
        </p:nvSpPr>
        <p:spPr/>
        <p:txBody>
          <a:bodyPr/>
          <a:lstStyle/>
          <a:p>
            <a:r>
              <a:rPr lang="en-US" dirty="0"/>
              <a:t>Entity Linking</a:t>
            </a:r>
          </a:p>
        </p:txBody>
      </p:sp>
      <p:sp>
        <p:nvSpPr>
          <p:cNvPr id="3" name="Content Placeholder 2">
            <a:extLst>
              <a:ext uri="{FF2B5EF4-FFF2-40B4-BE49-F238E27FC236}">
                <a16:creationId xmlns:a16="http://schemas.microsoft.com/office/drawing/2014/main" id="{A67BF107-FB0D-5B4A-859C-A05750B079BA}"/>
              </a:ext>
            </a:extLst>
          </p:cNvPr>
          <p:cNvSpPr>
            <a:spLocks noGrp="1"/>
          </p:cNvSpPr>
          <p:nvPr>
            <p:ph idx="1"/>
          </p:nvPr>
        </p:nvSpPr>
        <p:spPr>
          <a:xfrm>
            <a:off x="838200" y="1825625"/>
            <a:ext cx="4834467" cy="4351338"/>
          </a:xfrm>
        </p:spPr>
        <p:txBody>
          <a:bodyPr/>
          <a:lstStyle/>
          <a:p>
            <a:r>
              <a:rPr lang="en-US" dirty="0"/>
              <a:t>ELQ algorithm: entity linking</a:t>
            </a:r>
          </a:p>
        </p:txBody>
      </p:sp>
      <p:grpSp>
        <p:nvGrpSpPr>
          <p:cNvPr id="10" name="Group 9">
            <a:extLst>
              <a:ext uri="{FF2B5EF4-FFF2-40B4-BE49-F238E27FC236}">
                <a16:creationId xmlns:a16="http://schemas.microsoft.com/office/drawing/2014/main" id="{3E9B5499-56A0-2249-830A-C7E8C5C142C7}"/>
              </a:ext>
            </a:extLst>
          </p:cNvPr>
          <p:cNvGrpSpPr/>
          <p:nvPr/>
        </p:nvGrpSpPr>
        <p:grpSpPr>
          <a:xfrm>
            <a:off x="-349450" y="2370666"/>
            <a:ext cx="4893733" cy="4122209"/>
            <a:chOff x="-349450" y="2370666"/>
            <a:chExt cx="4893733" cy="4122209"/>
          </a:xfrm>
        </p:grpSpPr>
        <p:pic>
          <p:nvPicPr>
            <p:cNvPr id="5" name="Picture 4" descr="Graphical user interface, text, application, Word&#10;&#10;Description automatically generated">
              <a:extLst>
                <a:ext uri="{FF2B5EF4-FFF2-40B4-BE49-F238E27FC236}">
                  <a16:creationId xmlns:a16="http://schemas.microsoft.com/office/drawing/2014/main" id="{2E08C690-CFFC-6041-AF22-A42BECD5C0EE}"/>
                </a:ext>
              </a:extLst>
            </p:cNvPr>
            <p:cNvPicPr>
              <a:picLocks noChangeAspect="1"/>
            </p:cNvPicPr>
            <p:nvPr/>
          </p:nvPicPr>
          <p:blipFill rotWithShape="1">
            <a:blip r:embed="rId3"/>
            <a:srcRect l="45115" t="22287" r="31522" b="52873"/>
            <a:stretch/>
          </p:blipFill>
          <p:spPr>
            <a:xfrm>
              <a:off x="213985" y="2370666"/>
              <a:ext cx="4330298" cy="3848097"/>
            </a:xfrm>
            <a:prstGeom prst="rect">
              <a:avLst/>
            </a:prstGeom>
          </p:spPr>
        </p:pic>
        <p:sp>
          <p:nvSpPr>
            <p:cNvPr id="4" name="Rectangle 3">
              <a:extLst>
                <a:ext uri="{FF2B5EF4-FFF2-40B4-BE49-F238E27FC236}">
                  <a16:creationId xmlns:a16="http://schemas.microsoft.com/office/drawing/2014/main" id="{AC5211D4-2ED9-C949-8321-74BCB1DF84F7}"/>
                </a:ext>
              </a:extLst>
            </p:cNvPr>
            <p:cNvSpPr/>
            <p:nvPr/>
          </p:nvSpPr>
          <p:spPr>
            <a:xfrm>
              <a:off x="-349450" y="2861733"/>
              <a:ext cx="1998133" cy="3631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2">
            <a:extLst>
              <a:ext uri="{FF2B5EF4-FFF2-40B4-BE49-F238E27FC236}">
                <a16:creationId xmlns:a16="http://schemas.microsoft.com/office/drawing/2014/main" id="{F38416FE-2CD0-F541-851C-2441262E6C01}"/>
              </a:ext>
            </a:extLst>
          </p:cNvPr>
          <p:cNvSpPr txBox="1">
            <a:spLocks/>
          </p:cNvSpPr>
          <p:nvPr/>
        </p:nvSpPr>
        <p:spPr>
          <a:xfrm>
            <a:off x="5935133" y="1867425"/>
            <a:ext cx="559646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For each entity, </a:t>
            </a:r>
          </a:p>
          <a:p>
            <a:r>
              <a:rPr lang="en-US" dirty="0"/>
              <a:t>Get the title and the first 128 tokens of the Wikipedia page</a:t>
            </a:r>
          </a:p>
          <a:p>
            <a:pPr marL="0" indent="0">
              <a:buNone/>
            </a:pPr>
            <a:endParaRPr lang="en-US" dirty="0"/>
          </a:p>
          <a:p>
            <a:r>
              <a:rPr lang="en-US" dirty="0"/>
              <a:t>Probability that a span [i, j] corresponds to an entity e, P(e|[i,j])</a:t>
            </a:r>
          </a:p>
        </p:txBody>
      </p:sp>
      <p:pic>
        <p:nvPicPr>
          <p:cNvPr id="13" name="Picture 12" descr="Graphical user interface, text, application&#10;&#10;Description automatically generated">
            <a:extLst>
              <a:ext uri="{FF2B5EF4-FFF2-40B4-BE49-F238E27FC236}">
                <a16:creationId xmlns:a16="http://schemas.microsoft.com/office/drawing/2014/main" id="{3CDB5731-B8E2-C849-BB76-D3C988414BFF}"/>
              </a:ext>
            </a:extLst>
          </p:cNvPr>
          <p:cNvPicPr>
            <a:picLocks noChangeAspect="1"/>
          </p:cNvPicPr>
          <p:nvPr/>
        </p:nvPicPr>
        <p:blipFill rotWithShape="1">
          <a:blip r:embed="rId4"/>
          <a:srcRect l="34286" t="30864" r="34727" b="65432"/>
          <a:stretch/>
        </p:blipFill>
        <p:spPr>
          <a:xfrm>
            <a:off x="5791200" y="3183299"/>
            <a:ext cx="5596467" cy="559134"/>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AA60B843-8CA8-3347-93EB-45135116BF49}"/>
              </a:ext>
            </a:extLst>
          </p:cNvPr>
          <p:cNvPicPr>
            <a:picLocks noChangeAspect="1"/>
          </p:cNvPicPr>
          <p:nvPr/>
        </p:nvPicPr>
        <p:blipFill rotWithShape="1">
          <a:blip r:embed="rId5"/>
          <a:srcRect l="40919" t="17778" r="41075" b="70864"/>
          <a:stretch/>
        </p:blipFill>
        <p:spPr>
          <a:xfrm>
            <a:off x="4806749" y="4662156"/>
            <a:ext cx="2912533" cy="1535707"/>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DD6DBFF9-8912-2747-BC19-4D16C3AB0BC1}"/>
              </a:ext>
            </a:extLst>
          </p:cNvPr>
          <p:cNvPicPr>
            <a:picLocks noChangeAspect="1"/>
          </p:cNvPicPr>
          <p:nvPr/>
        </p:nvPicPr>
        <p:blipFill rotWithShape="1">
          <a:blip r:embed="rId5"/>
          <a:srcRect l="37204" t="32473" r="38442" b="62391"/>
          <a:stretch/>
        </p:blipFill>
        <p:spPr>
          <a:xfrm>
            <a:off x="7500683" y="5235044"/>
            <a:ext cx="4477332" cy="789244"/>
          </a:xfrm>
          <a:prstGeom prst="rect">
            <a:avLst/>
          </a:prstGeom>
        </p:spPr>
      </p:pic>
    </p:spTree>
    <p:extLst>
      <p:ext uri="{BB962C8B-B14F-4D97-AF65-F5344CB8AC3E}">
        <p14:creationId xmlns:p14="http://schemas.microsoft.com/office/powerpoint/2010/main" val="2402814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F3A71-370E-B148-A140-0817995B05E9}"/>
              </a:ext>
            </a:extLst>
          </p:cNvPr>
          <p:cNvSpPr>
            <a:spLocks noGrp="1"/>
          </p:cNvSpPr>
          <p:nvPr>
            <p:ph type="title"/>
          </p:nvPr>
        </p:nvSpPr>
        <p:spPr/>
        <p:txBody>
          <a:bodyPr/>
          <a:lstStyle/>
          <a:p>
            <a:r>
              <a:rPr lang="en-US" dirty="0"/>
              <a:t>Entity Linking</a:t>
            </a:r>
          </a:p>
        </p:txBody>
      </p:sp>
      <p:sp>
        <p:nvSpPr>
          <p:cNvPr id="3" name="Content Placeholder 2">
            <a:extLst>
              <a:ext uri="{FF2B5EF4-FFF2-40B4-BE49-F238E27FC236}">
                <a16:creationId xmlns:a16="http://schemas.microsoft.com/office/drawing/2014/main" id="{F7D5FC39-EF35-B64B-99DF-6CD9AD53FBE5}"/>
              </a:ext>
            </a:extLst>
          </p:cNvPr>
          <p:cNvSpPr>
            <a:spLocks noGrp="1"/>
          </p:cNvSpPr>
          <p:nvPr>
            <p:ph idx="1"/>
          </p:nvPr>
        </p:nvSpPr>
        <p:spPr/>
        <p:txBody>
          <a:bodyPr/>
          <a:lstStyle/>
          <a:p>
            <a:r>
              <a:rPr lang="en-US" dirty="0"/>
              <a:t>ELQ algorithm training</a:t>
            </a:r>
          </a:p>
          <a:p>
            <a:pPr lvl="1"/>
            <a:r>
              <a:rPr lang="en-US" dirty="0"/>
              <a:t>Train the entity mention detection and entity linking jointly </a:t>
            </a:r>
          </a:p>
          <a:p>
            <a:pPr lvl="1"/>
            <a:r>
              <a:rPr lang="en-US" dirty="0"/>
              <a:t>Optimize sum of their losses:</a:t>
            </a:r>
          </a:p>
          <a:p>
            <a:pPr marL="457200" lvl="1" indent="0">
              <a:buNone/>
            </a:pPr>
            <a:endParaRPr lang="en-US" dirty="0"/>
          </a:p>
          <a:p>
            <a:pPr marL="457200" lvl="1"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F32C8B79-34E2-FC48-9298-19AD8C16E136}"/>
              </a:ext>
            </a:extLst>
          </p:cNvPr>
          <p:cNvPicPr>
            <a:picLocks noChangeAspect="1"/>
          </p:cNvPicPr>
          <p:nvPr/>
        </p:nvPicPr>
        <p:blipFill rotWithShape="1">
          <a:blip r:embed="rId2"/>
          <a:srcRect l="20693" t="33827" r="31218" b="55309"/>
          <a:stretch/>
        </p:blipFill>
        <p:spPr>
          <a:xfrm>
            <a:off x="1625600" y="3285067"/>
            <a:ext cx="7711596" cy="1456266"/>
          </a:xfrm>
          <a:prstGeom prst="rect">
            <a:avLst/>
          </a:prstGeom>
        </p:spPr>
      </p:pic>
      <p:sp>
        <p:nvSpPr>
          <p:cNvPr id="6" name="Rectangle 5">
            <a:extLst>
              <a:ext uri="{FF2B5EF4-FFF2-40B4-BE49-F238E27FC236}">
                <a16:creationId xmlns:a16="http://schemas.microsoft.com/office/drawing/2014/main" id="{FD3190A1-FB35-7842-8D04-99F4A4295EA7}"/>
              </a:ext>
            </a:extLst>
          </p:cNvPr>
          <p:cNvSpPr/>
          <p:nvPr/>
        </p:nvSpPr>
        <p:spPr>
          <a:xfrm>
            <a:off x="7349067" y="4148667"/>
            <a:ext cx="2184400" cy="592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Graphical user interface, text, application&#10;&#10;Description automatically generated">
            <a:extLst>
              <a:ext uri="{FF2B5EF4-FFF2-40B4-BE49-F238E27FC236}">
                <a16:creationId xmlns:a16="http://schemas.microsoft.com/office/drawing/2014/main" id="{81BE4345-28B9-3443-AB8A-D6BB31E8C6A6}"/>
              </a:ext>
            </a:extLst>
          </p:cNvPr>
          <p:cNvPicPr>
            <a:picLocks noChangeAspect="1"/>
          </p:cNvPicPr>
          <p:nvPr/>
        </p:nvPicPr>
        <p:blipFill rotWithShape="1">
          <a:blip r:embed="rId2"/>
          <a:srcRect l="24820" t="44198" r="41332" b="51618"/>
          <a:stretch/>
        </p:blipFill>
        <p:spPr>
          <a:xfrm>
            <a:off x="1612973" y="4866480"/>
            <a:ext cx="5736094" cy="59266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8959EDA9-6BEC-6244-8203-D1CE0F1A7893}"/>
              </a:ext>
            </a:extLst>
          </p:cNvPr>
          <p:cNvPicPr>
            <a:picLocks noChangeAspect="1"/>
          </p:cNvPicPr>
          <p:nvPr/>
        </p:nvPicPr>
        <p:blipFill rotWithShape="1">
          <a:blip r:embed="rId2"/>
          <a:srcRect l="24820" t="48218" r="47901" b="48857"/>
          <a:stretch/>
        </p:blipFill>
        <p:spPr>
          <a:xfrm>
            <a:off x="3501040" y="5455443"/>
            <a:ext cx="4622800" cy="414415"/>
          </a:xfrm>
          <a:prstGeom prst="rect">
            <a:avLst/>
          </a:prstGeom>
        </p:spPr>
      </p:pic>
    </p:spTree>
    <p:extLst>
      <p:ext uri="{BB962C8B-B14F-4D97-AF65-F5344CB8AC3E}">
        <p14:creationId xmlns:p14="http://schemas.microsoft.com/office/powerpoint/2010/main" val="1518586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41D4-ACED-C849-88FC-660CE265897C}"/>
              </a:ext>
            </a:extLst>
          </p:cNvPr>
          <p:cNvSpPr>
            <a:spLocks noGrp="1"/>
          </p:cNvSpPr>
          <p:nvPr>
            <p:ph type="title"/>
          </p:nvPr>
        </p:nvSpPr>
        <p:spPr/>
        <p:txBody>
          <a:bodyPr/>
          <a:lstStyle/>
          <a:p>
            <a:r>
              <a:rPr lang="en-US" dirty="0"/>
              <a:t>Knowledge base QA</a:t>
            </a:r>
          </a:p>
        </p:txBody>
      </p:sp>
      <p:sp>
        <p:nvSpPr>
          <p:cNvPr id="3" name="Content Placeholder 2">
            <a:extLst>
              <a:ext uri="{FF2B5EF4-FFF2-40B4-BE49-F238E27FC236}">
                <a16:creationId xmlns:a16="http://schemas.microsoft.com/office/drawing/2014/main" id="{08D76451-782A-A449-BAA9-08563B51C557}"/>
              </a:ext>
            </a:extLst>
          </p:cNvPr>
          <p:cNvSpPr>
            <a:spLocks noGrp="1"/>
          </p:cNvSpPr>
          <p:nvPr>
            <p:ph idx="1"/>
          </p:nvPr>
        </p:nvSpPr>
        <p:spPr/>
        <p:txBody>
          <a:bodyPr/>
          <a:lstStyle/>
          <a:p>
            <a:r>
              <a:rPr lang="en-US" dirty="0"/>
              <a:t>Two common paradigms:</a:t>
            </a:r>
          </a:p>
          <a:p>
            <a:pPr lvl="1"/>
            <a:r>
              <a:rPr lang="en-US" dirty="0"/>
              <a:t>Graph-based QA</a:t>
            </a:r>
          </a:p>
          <a:p>
            <a:pPr lvl="2"/>
            <a:r>
              <a:rPr lang="en-US" dirty="0"/>
              <a:t>What we’ve seen before: entities as nodes, relations as edges</a:t>
            </a:r>
          </a:p>
          <a:p>
            <a:pPr lvl="1"/>
            <a:r>
              <a:rPr lang="en-US" dirty="0"/>
              <a:t>QA by semantic parsing</a:t>
            </a:r>
          </a:p>
          <a:p>
            <a:pPr lvl="2"/>
            <a:r>
              <a:rPr lang="en-US" dirty="0"/>
              <a:t>Use semantic parsing methods</a:t>
            </a:r>
          </a:p>
          <a:p>
            <a:pPr lvl="1"/>
            <a:r>
              <a:rPr lang="en-US" dirty="0"/>
              <a:t>Both require entity linking</a:t>
            </a:r>
          </a:p>
        </p:txBody>
      </p:sp>
    </p:spTree>
    <p:extLst>
      <p:ext uri="{BB962C8B-B14F-4D97-AF65-F5344CB8AC3E}">
        <p14:creationId xmlns:p14="http://schemas.microsoft.com/office/powerpoint/2010/main" val="1784683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41D4-ACED-C849-88FC-660CE265897C}"/>
              </a:ext>
            </a:extLst>
          </p:cNvPr>
          <p:cNvSpPr>
            <a:spLocks noGrp="1"/>
          </p:cNvSpPr>
          <p:nvPr>
            <p:ph type="title"/>
          </p:nvPr>
        </p:nvSpPr>
        <p:spPr/>
        <p:txBody>
          <a:bodyPr/>
          <a:lstStyle/>
          <a:p>
            <a:r>
              <a:rPr lang="en-US" dirty="0"/>
              <a:t>Knowledge base QA</a:t>
            </a:r>
          </a:p>
        </p:txBody>
      </p:sp>
      <p:sp>
        <p:nvSpPr>
          <p:cNvPr id="3" name="Content Placeholder 2">
            <a:extLst>
              <a:ext uri="{FF2B5EF4-FFF2-40B4-BE49-F238E27FC236}">
                <a16:creationId xmlns:a16="http://schemas.microsoft.com/office/drawing/2014/main" id="{08D76451-782A-A449-BAA9-08563B51C557}"/>
              </a:ext>
            </a:extLst>
          </p:cNvPr>
          <p:cNvSpPr>
            <a:spLocks noGrp="1"/>
          </p:cNvSpPr>
          <p:nvPr>
            <p:ph idx="1"/>
          </p:nvPr>
        </p:nvSpPr>
        <p:spPr/>
        <p:txBody>
          <a:bodyPr/>
          <a:lstStyle/>
          <a:p>
            <a:r>
              <a:rPr lang="en-US" dirty="0"/>
              <a:t>Graph-based QA</a:t>
            </a:r>
          </a:p>
          <a:p>
            <a:pPr lvl="1"/>
            <a:r>
              <a:rPr lang="en-US" dirty="0"/>
              <a:t>Given RDF triples in knowledge base (subject, predicate, object), we can use these triples to answer questions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descr="Text&#10;&#10;Description automatically generated">
            <a:extLst>
              <a:ext uri="{FF2B5EF4-FFF2-40B4-BE49-F238E27FC236}">
                <a16:creationId xmlns:a16="http://schemas.microsoft.com/office/drawing/2014/main" id="{FA6B04F4-1E0D-C64D-A606-2DF94ECC62E5}"/>
              </a:ext>
            </a:extLst>
          </p:cNvPr>
          <p:cNvPicPr>
            <a:picLocks noChangeAspect="1"/>
          </p:cNvPicPr>
          <p:nvPr/>
        </p:nvPicPr>
        <p:blipFill rotWithShape="1">
          <a:blip r:embed="rId2"/>
          <a:srcRect l="30032" t="9931" r="48142" b="84444"/>
          <a:stretch/>
        </p:blipFill>
        <p:spPr>
          <a:xfrm>
            <a:off x="3467100" y="3215481"/>
            <a:ext cx="3647710" cy="785813"/>
          </a:xfrm>
          <a:prstGeom prst="rect">
            <a:avLst/>
          </a:prstGeom>
        </p:spPr>
      </p:pic>
      <p:sp>
        <p:nvSpPr>
          <p:cNvPr id="6" name="TextBox 5">
            <a:extLst>
              <a:ext uri="{FF2B5EF4-FFF2-40B4-BE49-F238E27FC236}">
                <a16:creationId xmlns:a16="http://schemas.microsoft.com/office/drawing/2014/main" id="{27D7C5DC-E6DA-154C-8912-174BA552669D}"/>
              </a:ext>
            </a:extLst>
          </p:cNvPr>
          <p:cNvSpPr txBox="1"/>
          <p:nvPr/>
        </p:nvSpPr>
        <p:spPr>
          <a:xfrm>
            <a:off x="1733550" y="4136231"/>
            <a:ext cx="8361584" cy="369332"/>
          </a:xfrm>
          <a:prstGeom prst="rect">
            <a:avLst/>
          </a:prstGeom>
          <a:noFill/>
        </p:spPr>
        <p:txBody>
          <a:bodyPr wrap="none" rtlCol="0">
            <a:spAutoFit/>
          </a:bodyPr>
          <a:lstStyle/>
          <a:p>
            <a:r>
              <a:rPr lang="en-US" dirty="0"/>
              <a:t>Can answer questions like “when was Ada Lovelace born?” or “who was born in 1815?”</a:t>
            </a:r>
          </a:p>
        </p:txBody>
      </p:sp>
      <p:sp>
        <p:nvSpPr>
          <p:cNvPr id="7" name="TextBox 6">
            <a:extLst>
              <a:ext uri="{FF2B5EF4-FFF2-40B4-BE49-F238E27FC236}">
                <a16:creationId xmlns:a16="http://schemas.microsoft.com/office/drawing/2014/main" id="{3456CEDF-3D39-B747-BE77-2C6754525D37}"/>
              </a:ext>
            </a:extLst>
          </p:cNvPr>
          <p:cNvSpPr txBox="1"/>
          <p:nvPr/>
        </p:nvSpPr>
        <p:spPr>
          <a:xfrm>
            <a:off x="1877108" y="4505563"/>
            <a:ext cx="7424918" cy="369332"/>
          </a:xfrm>
          <a:prstGeom prst="rect">
            <a:avLst/>
          </a:prstGeom>
          <a:noFill/>
        </p:spPr>
        <p:txBody>
          <a:bodyPr wrap="none" rtlCol="0">
            <a:spAutoFit/>
          </a:bodyPr>
          <a:lstStyle/>
          <a:p>
            <a:r>
              <a:rPr lang="en-US" dirty="0"/>
              <a:t>e.g., </a:t>
            </a:r>
            <a:r>
              <a:rPr lang="en-US" dirty="0" err="1"/>
              <a:t>FreebaseQA</a:t>
            </a:r>
            <a:r>
              <a:rPr lang="en-US" dirty="0"/>
              <a:t> dataset, </a:t>
            </a:r>
            <a:r>
              <a:rPr lang="en-US" dirty="0" err="1"/>
              <a:t>SimpleQuestions</a:t>
            </a:r>
            <a:r>
              <a:rPr lang="en-US" dirty="0"/>
              <a:t> dataset, </a:t>
            </a:r>
            <a:r>
              <a:rPr lang="en-US" dirty="0" err="1"/>
              <a:t>WebQuestions</a:t>
            </a:r>
            <a:r>
              <a:rPr lang="en-US" dirty="0"/>
              <a:t> dataset, ...</a:t>
            </a:r>
          </a:p>
        </p:txBody>
      </p:sp>
    </p:spTree>
    <p:extLst>
      <p:ext uri="{BB962C8B-B14F-4D97-AF65-F5344CB8AC3E}">
        <p14:creationId xmlns:p14="http://schemas.microsoft.com/office/powerpoint/2010/main" val="656507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41D4-ACED-C849-88FC-660CE265897C}"/>
              </a:ext>
            </a:extLst>
          </p:cNvPr>
          <p:cNvSpPr>
            <a:spLocks noGrp="1"/>
          </p:cNvSpPr>
          <p:nvPr>
            <p:ph type="title"/>
          </p:nvPr>
        </p:nvSpPr>
        <p:spPr/>
        <p:txBody>
          <a:bodyPr/>
          <a:lstStyle/>
          <a:p>
            <a:r>
              <a:rPr lang="en-US" dirty="0"/>
              <a:t>Knowledge base QA</a:t>
            </a:r>
          </a:p>
        </p:txBody>
      </p:sp>
      <p:sp>
        <p:nvSpPr>
          <p:cNvPr id="3" name="Content Placeholder 2">
            <a:extLst>
              <a:ext uri="{FF2B5EF4-FFF2-40B4-BE49-F238E27FC236}">
                <a16:creationId xmlns:a16="http://schemas.microsoft.com/office/drawing/2014/main" id="{08D76451-782A-A449-BAA9-08563B51C557}"/>
              </a:ext>
            </a:extLst>
          </p:cNvPr>
          <p:cNvSpPr>
            <a:spLocks noGrp="1"/>
          </p:cNvSpPr>
          <p:nvPr>
            <p:ph idx="1"/>
          </p:nvPr>
        </p:nvSpPr>
        <p:spPr/>
        <p:txBody>
          <a:bodyPr/>
          <a:lstStyle/>
          <a:p>
            <a:r>
              <a:rPr lang="en-US" dirty="0"/>
              <a:t>Graph-based QA</a:t>
            </a:r>
          </a:p>
          <a:p>
            <a:pPr lvl="1"/>
            <a:r>
              <a:rPr lang="en-US" dirty="0">
                <a:solidFill>
                  <a:srgbClr val="FF0000"/>
                </a:solidFill>
              </a:rPr>
              <a:t>Entity linking</a:t>
            </a:r>
          </a:p>
          <a:p>
            <a:pPr lvl="1"/>
            <a:r>
              <a:rPr lang="en-US" dirty="0">
                <a:solidFill>
                  <a:srgbClr val="0070C0"/>
                </a:solidFill>
              </a:rPr>
              <a:t>Relation detection and linking</a:t>
            </a:r>
          </a:p>
          <a:p>
            <a:pPr lvl="1"/>
            <a:endParaRPr lang="en-US" dirty="0"/>
          </a:p>
          <a:p>
            <a:pPr lvl="1"/>
            <a:endParaRPr lang="en-US" dirty="0"/>
          </a:p>
        </p:txBody>
      </p:sp>
      <p:pic>
        <p:nvPicPr>
          <p:cNvPr id="8" name="Picture 7" descr="Graphical user interface, text, application&#10;&#10;Description automatically generated">
            <a:extLst>
              <a:ext uri="{FF2B5EF4-FFF2-40B4-BE49-F238E27FC236}">
                <a16:creationId xmlns:a16="http://schemas.microsoft.com/office/drawing/2014/main" id="{83A02C8A-BD72-D340-B9E9-CB05BAE7740B}"/>
              </a:ext>
            </a:extLst>
          </p:cNvPr>
          <p:cNvPicPr>
            <a:picLocks noChangeAspect="1"/>
          </p:cNvPicPr>
          <p:nvPr/>
        </p:nvPicPr>
        <p:blipFill rotWithShape="1">
          <a:blip r:embed="rId2"/>
          <a:srcRect l="23066" t="9781" r="22370" b="85775"/>
          <a:stretch/>
        </p:blipFill>
        <p:spPr>
          <a:xfrm>
            <a:off x="552450" y="3277394"/>
            <a:ext cx="10632316" cy="723900"/>
          </a:xfrm>
          <a:prstGeom prst="rect">
            <a:avLst/>
          </a:prstGeom>
        </p:spPr>
      </p:pic>
      <p:sp>
        <p:nvSpPr>
          <p:cNvPr id="9" name="Rectangle 8">
            <a:extLst>
              <a:ext uri="{FF2B5EF4-FFF2-40B4-BE49-F238E27FC236}">
                <a16:creationId xmlns:a16="http://schemas.microsoft.com/office/drawing/2014/main" id="{C43C9FF7-9C28-1D4C-B86F-702CE4597C73}"/>
              </a:ext>
            </a:extLst>
          </p:cNvPr>
          <p:cNvSpPr/>
          <p:nvPr/>
        </p:nvSpPr>
        <p:spPr>
          <a:xfrm>
            <a:off x="6096000" y="3352800"/>
            <a:ext cx="1885950" cy="381000"/>
          </a:xfrm>
          <a:prstGeom prst="rect">
            <a:avLst/>
          </a:prstGeom>
          <a:solidFill>
            <a:schemeClr val="accent1">
              <a:alpha val="2310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1303CF-C76C-774A-B9FE-EF4868748A34}"/>
              </a:ext>
            </a:extLst>
          </p:cNvPr>
          <p:cNvSpPr/>
          <p:nvPr/>
        </p:nvSpPr>
        <p:spPr>
          <a:xfrm>
            <a:off x="8115300" y="3352800"/>
            <a:ext cx="1885950" cy="381000"/>
          </a:xfrm>
          <a:prstGeom prst="rect">
            <a:avLst/>
          </a:prstGeom>
          <a:solidFill>
            <a:srgbClr val="FF0000">
              <a:alpha val="2310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94AF9E8-1E5D-F447-9935-075A80977E31}"/>
              </a:ext>
            </a:extLst>
          </p:cNvPr>
          <p:cNvPicPr>
            <a:picLocks noChangeAspect="1"/>
          </p:cNvPicPr>
          <p:nvPr/>
        </p:nvPicPr>
        <p:blipFill rotWithShape="1">
          <a:blip r:embed="rId3"/>
          <a:srcRect l="35575" t="21667" r="34908" b="67452"/>
          <a:stretch/>
        </p:blipFill>
        <p:spPr>
          <a:xfrm>
            <a:off x="2981737" y="4102894"/>
            <a:ext cx="5935140" cy="1828800"/>
          </a:xfrm>
          <a:prstGeom prst="rect">
            <a:avLst/>
          </a:prstGeom>
        </p:spPr>
      </p:pic>
      <p:sp>
        <p:nvSpPr>
          <p:cNvPr id="13" name="TextBox 12">
            <a:extLst>
              <a:ext uri="{FF2B5EF4-FFF2-40B4-BE49-F238E27FC236}">
                <a16:creationId xmlns:a16="http://schemas.microsoft.com/office/drawing/2014/main" id="{A4F4A368-FA99-DA4E-AA6C-7E5D36242981}"/>
              </a:ext>
            </a:extLst>
          </p:cNvPr>
          <p:cNvSpPr txBox="1"/>
          <p:nvPr/>
        </p:nvSpPr>
        <p:spPr>
          <a:xfrm>
            <a:off x="9495954" y="4949508"/>
            <a:ext cx="2353145" cy="1200329"/>
          </a:xfrm>
          <a:prstGeom prst="rect">
            <a:avLst/>
          </a:prstGeom>
          <a:noFill/>
        </p:spPr>
        <p:txBody>
          <a:bodyPr wrap="square" rtlCol="0">
            <a:spAutoFit/>
          </a:bodyPr>
          <a:lstStyle/>
          <a:p>
            <a:r>
              <a:rPr lang="en-US" sz="2400" dirty="0"/>
              <a:t>Separate vector trained for each relation r</a:t>
            </a:r>
            <a:r>
              <a:rPr lang="en-US" sz="2400" baseline="-25000" dirty="0"/>
              <a:t>i</a:t>
            </a:r>
          </a:p>
        </p:txBody>
      </p:sp>
      <p:sp>
        <p:nvSpPr>
          <p:cNvPr id="14" name="Freeform 13">
            <a:extLst>
              <a:ext uri="{FF2B5EF4-FFF2-40B4-BE49-F238E27FC236}">
                <a16:creationId xmlns:a16="http://schemas.microsoft.com/office/drawing/2014/main" id="{046DA854-136F-7D4D-8A61-6C5104774E16}"/>
              </a:ext>
            </a:extLst>
          </p:cNvPr>
          <p:cNvSpPr/>
          <p:nvPr/>
        </p:nvSpPr>
        <p:spPr>
          <a:xfrm>
            <a:off x="8439150" y="4991100"/>
            <a:ext cx="933450" cy="476250"/>
          </a:xfrm>
          <a:custGeom>
            <a:avLst/>
            <a:gdLst>
              <a:gd name="connsiteX0" fmla="*/ 933450 w 933450"/>
              <a:gd name="connsiteY0" fmla="*/ 476250 h 476250"/>
              <a:gd name="connsiteX1" fmla="*/ 0 w 933450"/>
              <a:gd name="connsiteY1" fmla="*/ 0 h 476250"/>
            </a:gdLst>
            <a:ahLst/>
            <a:cxnLst>
              <a:cxn ang="0">
                <a:pos x="connsiteX0" y="connsiteY0"/>
              </a:cxn>
              <a:cxn ang="0">
                <a:pos x="connsiteX1" y="connsiteY1"/>
              </a:cxn>
            </a:cxnLst>
            <a:rect l="l" t="t" r="r" b="b"/>
            <a:pathLst>
              <a:path w="933450" h="476250">
                <a:moveTo>
                  <a:pt x="933450" y="476250"/>
                </a:moveTo>
                <a:lnTo>
                  <a:pt x="0" y="0"/>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981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9545-9EA9-7548-A971-AF635100D5F6}"/>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FAF3E8AC-4B80-B348-80D7-9F4C0AAFBF25}"/>
              </a:ext>
            </a:extLst>
          </p:cNvPr>
          <p:cNvSpPr>
            <a:spLocks noGrp="1"/>
          </p:cNvSpPr>
          <p:nvPr>
            <p:ph idx="1"/>
          </p:nvPr>
        </p:nvSpPr>
        <p:spPr/>
        <p:txBody>
          <a:bodyPr/>
          <a:lstStyle/>
          <a:p>
            <a:pPr marL="0" indent="0">
              <a:buNone/>
            </a:pPr>
            <a:r>
              <a:rPr lang="en-US" b="1" dirty="0"/>
              <a:t>Overview</a:t>
            </a:r>
          </a:p>
          <a:p>
            <a:r>
              <a:rPr lang="en-US" dirty="0"/>
              <a:t>Also called, Open Domain QA</a:t>
            </a:r>
          </a:p>
          <a:p>
            <a:r>
              <a:rPr lang="en-US" dirty="0"/>
              <a:t>Relies on the vast amount of text on the web / collection of text like PubMed</a:t>
            </a:r>
          </a:p>
          <a:p>
            <a:pPr lvl="1"/>
            <a:r>
              <a:rPr lang="en-US" dirty="0"/>
              <a:t>Find relevant passages </a:t>
            </a:r>
          </a:p>
          <a:p>
            <a:pPr lvl="1"/>
            <a:r>
              <a:rPr lang="en-US" dirty="0"/>
              <a:t>Read the retrieved passages</a:t>
            </a:r>
          </a:p>
          <a:p>
            <a:pPr lvl="1"/>
            <a:r>
              <a:rPr lang="en-US" dirty="0"/>
              <a:t>Draw an answer from spans of text</a:t>
            </a:r>
          </a:p>
        </p:txBody>
      </p:sp>
    </p:spTree>
    <p:extLst>
      <p:ext uri="{BB962C8B-B14F-4D97-AF65-F5344CB8AC3E}">
        <p14:creationId xmlns:p14="http://schemas.microsoft.com/office/powerpoint/2010/main" val="2902704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CD67-A273-F348-B2B2-205E2556E635}"/>
              </a:ext>
            </a:extLst>
          </p:cNvPr>
          <p:cNvSpPr>
            <a:spLocks noGrp="1"/>
          </p:cNvSpPr>
          <p:nvPr>
            <p:ph type="title"/>
          </p:nvPr>
        </p:nvSpPr>
        <p:spPr/>
        <p:txBody>
          <a:bodyPr/>
          <a:lstStyle/>
          <a:p>
            <a:r>
              <a:rPr lang="en-US" dirty="0"/>
              <a:t>Knowledge base QA</a:t>
            </a:r>
          </a:p>
        </p:txBody>
      </p:sp>
      <p:sp>
        <p:nvSpPr>
          <p:cNvPr id="3" name="Content Placeholder 2">
            <a:extLst>
              <a:ext uri="{FF2B5EF4-FFF2-40B4-BE49-F238E27FC236}">
                <a16:creationId xmlns:a16="http://schemas.microsoft.com/office/drawing/2014/main" id="{E5B9FB43-A498-564E-8F9A-52C961FEA6EE}"/>
              </a:ext>
            </a:extLst>
          </p:cNvPr>
          <p:cNvSpPr>
            <a:spLocks noGrp="1"/>
          </p:cNvSpPr>
          <p:nvPr>
            <p:ph idx="1"/>
          </p:nvPr>
        </p:nvSpPr>
        <p:spPr/>
        <p:txBody>
          <a:bodyPr/>
          <a:lstStyle/>
          <a:p>
            <a:r>
              <a:rPr lang="en-US" dirty="0"/>
              <a:t>QA by semantic parsing</a:t>
            </a:r>
          </a:p>
          <a:p>
            <a:pPr lvl="1"/>
            <a:r>
              <a:rPr lang="en-US" dirty="0"/>
              <a:t>Use semantic parser to map the question to a structured program</a:t>
            </a:r>
          </a:p>
          <a:p>
            <a:pPr lvl="1"/>
            <a:r>
              <a:rPr lang="en-US" dirty="0"/>
              <a:t>Program is then run to produce answer</a:t>
            </a:r>
          </a:p>
          <a:p>
            <a:pPr lvl="1"/>
            <a:r>
              <a:rPr lang="en-US" dirty="0"/>
              <a:t>Trained on tuples consisting of questions and their logical forms: </a:t>
            </a:r>
            <a:r>
              <a:rPr lang="en-US" dirty="0" err="1"/>
              <a:t>GeoQuery</a:t>
            </a:r>
            <a:r>
              <a:rPr lang="en-US" dirty="0"/>
              <a:t> dataset, DROP dataset, ATIS dataset (flight queries </a:t>
            </a:r>
            <a:r>
              <a:rPr lang="en-US" dirty="0">
                <a:sym typeface="Wingdings" pitchFamily="2" charset="2"/>
              </a:rPr>
              <a:t> SQL forms)</a:t>
            </a:r>
            <a:endParaRPr lang="en-US" dirty="0"/>
          </a:p>
        </p:txBody>
      </p:sp>
    </p:spTree>
    <p:extLst>
      <p:ext uri="{BB962C8B-B14F-4D97-AF65-F5344CB8AC3E}">
        <p14:creationId xmlns:p14="http://schemas.microsoft.com/office/powerpoint/2010/main" val="1290728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CD67-A273-F348-B2B2-205E2556E635}"/>
              </a:ext>
            </a:extLst>
          </p:cNvPr>
          <p:cNvSpPr>
            <a:spLocks noGrp="1"/>
          </p:cNvSpPr>
          <p:nvPr>
            <p:ph type="title"/>
          </p:nvPr>
        </p:nvSpPr>
        <p:spPr/>
        <p:txBody>
          <a:bodyPr/>
          <a:lstStyle/>
          <a:p>
            <a:r>
              <a:rPr lang="en-US" dirty="0"/>
              <a:t>Knowledge base QA</a:t>
            </a:r>
          </a:p>
        </p:txBody>
      </p:sp>
      <p:sp>
        <p:nvSpPr>
          <p:cNvPr id="3" name="Content Placeholder 2">
            <a:extLst>
              <a:ext uri="{FF2B5EF4-FFF2-40B4-BE49-F238E27FC236}">
                <a16:creationId xmlns:a16="http://schemas.microsoft.com/office/drawing/2014/main" id="{E5B9FB43-A498-564E-8F9A-52C961FEA6EE}"/>
              </a:ext>
            </a:extLst>
          </p:cNvPr>
          <p:cNvSpPr>
            <a:spLocks noGrp="1"/>
          </p:cNvSpPr>
          <p:nvPr>
            <p:ph idx="1"/>
          </p:nvPr>
        </p:nvSpPr>
        <p:spPr/>
        <p:txBody>
          <a:bodyPr/>
          <a:lstStyle/>
          <a:p>
            <a:r>
              <a:rPr lang="en-US" dirty="0"/>
              <a:t>QA by semantic parsing</a:t>
            </a:r>
          </a:p>
        </p:txBody>
      </p:sp>
      <p:pic>
        <p:nvPicPr>
          <p:cNvPr id="5" name="Picture 4" descr="Graphical user interface, text, application&#10;&#10;Description automatically generated">
            <a:extLst>
              <a:ext uri="{FF2B5EF4-FFF2-40B4-BE49-F238E27FC236}">
                <a16:creationId xmlns:a16="http://schemas.microsoft.com/office/drawing/2014/main" id="{4222BE45-E8D4-FC46-B8A3-FF1476C18356}"/>
              </a:ext>
            </a:extLst>
          </p:cNvPr>
          <p:cNvPicPr>
            <a:picLocks noChangeAspect="1"/>
          </p:cNvPicPr>
          <p:nvPr/>
        </p:nvPicPr>
        <p:blipFill rotWithShape="1">
          <a:blip r:embed="rId2"/>
          <a:srcRect l="17726" t="20000" r="21209" b="42295"/>
          <a:stretch/>
        </p:blipFill>
        <p:spPr>
          <a:xfrm>
            <a:off x="5420391" y="10716"/>
            <a:ext cx="6771609" cy="349488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58F0EA5A-63C0-8D4A-A4B1-10982F2900BE}"/>
              </a:ext>
            </a:extLst>
          </p:cNvPr>
          <p:cNvPicPr>
            <a:picLocks noChangeAspect="1"/>
          </p:cNvPicPr>
          <p:nvPr/>
        </p:nvPicPr>
        <p:blipFill rotWithShape="1">
          <a:blip r:embed="rId3"/>
          <a:srcRect l="26781" t="41389" r="20744" b="35556"/>
          <a:stretch/>
        </p:blipFill>
        <p:spPr>
          <a:xfrm>
            <a:off x="2541616" y="3882132"/>
            <a:ext cx="7108768" cy="2610743"/>
          </a:xfrm>
          <a:prstGeom prst="rect">
            <a:avLst/>
          </a:prstGeom>
        </p:spPr>
      </p:pic>
    </p:spTree>
    <p:extLst>
      <p:ext uri="{BB962C8B-B14F-4D97-AF65-F5344CB8AC3E}">
        <p14:creationId xmlns:p14="http://schemas.microsoft.com/office/powerpoint/2010/main" val="308362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F362-451B-A645-B428-E96B9195D7E4}"/>
              </a:ext>
            </a:extLst>
          </p:cNvPr>
          <p:cNvSpPr>
            <a:spLocks noGrp="1"/>
          </p:cNvSpPr>
          <p:nvPr>
            <p:ph type="title"/>
          </p:nvPr>
        </p:nvSpPr>
        <p:spPr/>
        <p:txBody>
          <a:bodyPr/>
          <a:lstStyle/>
          <a:p>
            <a:r>
              <a:rPr lang="en-US" dirty="0"/>
              <a:t>Other QA approaches</a:t>
            </a:r>
          </a:p>
        </p:txBody>
      </p:sp>
      <p:sp>
        <p:nvSpPr>
          <p:cNvPr id="3" name="Content Placeholder 2">
            <a:extLst>
              <a:ext uri="{FF2B5EF4-FFF2-40B4-BE49-F238E27FC236}">
                <a16:creationId xmlns:a16="http://schemas.microsoft.com/office/drawing/2014/main" id="{9BA7F637-AC2F-0844-BF4F-AAB4FDF7E79D}"/>
              </a:ext>
            </a:extLst>
          </p:cNvPr>
          <p:cNvSpPr>
            <a:spLocks noGrp="1"/>
          </p:cNvSpPr>
          <p:nvPr>
            <p:ph idx="1"/>
          </p:nvPr>
        </p:nvSpPr>
        <p:spPr/>
        <p:txBody>
          <a:bodyPr/>
          <a:lstStyle/>
          <a:p>
            <a:r>
              <a:rPr lang="en-US" dirty="0"/>
              <a:t>Using Language Model for QA</a:t>
            </a:r>
          </a:p>
          <a:p>
            <a:r>
              <a:rPr lang="en-US" dirty="0"/>
              <a:t>Classical QA approach</a:t>
            </a:r>
          </a:p>
        </p:txBody>
      </p:sp>
    </p:spTree>
    <p:extLst>
      <p:ext uri="{BB962C8B-B14F-4D97-AF65-F5344CB8AC3E}">
        <p14:creationId xmlns:p14="http://schemas.microsoft.com/office/powerpoint/2010/main" val="2833348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F7BB-5407-124B-A6D6-0A89E1DA3381}"/>
              </a:ext>
            </a:extLst>
          </p:cNvPr>
          <p:cNvSpPr>
            <a:spLocks noGrp="1"/>
          </p:cNvSpPr>
          <p:nvPr>
            <p:ph type="title"/>
          </p:nvPr>
        </p:nvSpPr>
        <p:spPr/>
        <p:txBody>
          <a:bodyPr/>
          <a:lstStyle/>
          <a:p>
            <a:r>
              <a:rPr lang="en-US" dirty="0"/>
              <a:t>Language Model – based QA</a:t>
            </a:r>
          </a:p>
        </p:txBody>
      </p:sp>
      <p:sp>
        <p:nvSpPr>
          <p:cNvPr id="3" name="Content Placeholder 2">
            <a:extLst>
              <a:ext uri="{FF2B5EF4-FFF2-40B4-BE49-F238E27FC236}">
                <a16:creationId xmlns:a16="http://schemas.microsoft.com/office/drawing/2014/main" id="{54E6E500-2A8D-1943-8314-913D0C7E66B1}"/>
              </a:ext>
            </a:extLst>
          </p:cNvPr>
          <p:cNvSpPr>
            <a:spLocks noGrp="1"/>
          </p:cNvSpPr>
          <p:nvPr>
            <p:ph idx="1"/>
          </p:nvPr>
        </p:nvSpPr>
        <p:spPr/>
        <p:txBody>
          <a:bodyPr/>
          <a:lstStyle/>
          <a:p>
            <a:r>
              <a:rPr lang="en-US" dirty="0"/>
              <a:t>Query a pre-trained language model (LM)</a:t>
            </a:r>
          </a:p>
          <a:p>
            <a:pPr lvl="1"/>
            <a:r>
              <a:rPr lang="en-US" dirty="0"/>
              <a:t>Force the LM to answer a question based on information stored in its parameters</a:t>
            </a:r>
          </a:p>
          <a:p>
            <a:pPr lvl="1"/>
            <a:r>
              <a:rPr lang="en-US" dirty="0"/>
              <a:t>T5 LM: encoder-decoder based architecture</a:t>
            </a:r>
          </a:p>
          <a:p>
            <a:pPr lvl="2"/>
            <a:r>
              <a:rPr lang="en-US" dirty="0"/>
              <a:t>For QA, fine-tune by giving it a question and training it to output the answer in the decoder</a:t>
            </a:r>
          </a:p>
          <a:p>
            <a:pPr lvl="2"/>
            <a:r>
              <a:rPr lang="en-US" dirty="0"/>
              <a:t>But does not perform as well as systems designed specifically for QA, poor interpretability, no evidence given for answers, ...</a:t>
            </a:r>
          </a:p>
        </p:txBody>
      </p:sp>
    </p:spTree>
    <p:extLst>
      <p:ext uri="{BB962C8B-B14F-4D97-AF65-F5344CB8AC3E}">
        <p14:creationId xmlns:p14="http://schemas.microsoft.com/office/powerpoint/2010/main" val="1821153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F7BB-5407-124B-A6D6-0A89E1DA3381}"/>
              </a:ext>
            </a:extLst>
          </p:cNvPr>
          <p:cNvSpPr>
            <a:spLocks noGrp="1"/>
          </p:cNvSpPr>
          <p:nvPr>
            <p:ph type="title"/>
          </p:nvPr>
        </p:nvSpPr>
        <p:spPr/>
        <p:txBody>
          <a:bodyPr/>
          <a:lstStyle/>
          <a:p>
            <a:r>
              <a:rPr lang="en-US" dirty="0"/>
              <a:t>Language Model – based QA</a:t>
            </a:r>
          </a:p>
        </p:txBody>
      </p:sp>
      <p:sp>
        <p:nvSpPr>
          <p:cNvPr id="3" name="Content Placeholder 2">
            <a:extLst>
              <a:ext uri="{FF2B5EF4-FFF2-40B4-BE49-F238E27FC236}">
                <a16:creationId xmlns:a16="http://schemas.microsoft.com/office/drawing/2014/main" id="{54E6E500-2A8D-1943-8314-913D0C7E66B1}"/>
              </a:ext>
            </a:extLst>
          </p:cNvPr>
          <p:cNvSpPr>
            <a:spLocks noGrp="1"/>
          </p:cNvSpPr>
          <p:nvPr>
            <p:ph idx="1"/>
          </p:nvPr>
        </p:nvSpPr>
        <p:spPr/>
        <p:txBody>
          <a:bodyPr/>
          <a:lstStyle/>
          <a:p>
            <a:r>
              <a:rPr lang="en-US" dirty="0"/>
              <a:t>Query a pre-trained language model (LM)</a:t>
            </a:r>
          </a:p>
          <a:p>
            <a:pPr lvl="1"/>
            <a:r>
              <a:rPr lang="en-US" dirty="0"/>
              <a:t>T5 LM: encoder-decoder based architecture</a:t>
            </a:r>
          </a:p>
        </p:txBody>
      </p:sp>
      <p:pic>
        <p:nvPicPr>
          <p:cNvPr id="5" name="Picture 4" descr="Graphical user interface, text, Word&#10;&#10;Description automatically generated">
            <a:extLst>
              <a:ext uri="{FF2B5EF4-FFF2-40B4-BE49-F238E27FC236}">
                <a16:creationId xmlns:a16="http://schemas.microsoft.com/office/drawing/2014/main" id="{93E61552-FD1A-9F4B-BEA3-02F4ABD9E0A6}"/>
              </a:ext>
            </a:extLst>
          </p:cNvPr>
          <p:cNvPicPr>
            <a:picLocks noChangeAspect="1"/>
          </p:cNvPicPr>
          <p:nvPr/>
        </p:nvPicPr>
        <p:blipFill rotWithShape="1">
          <a:blip r:embed="rId2"/>
          <a:srcRect l="24227" t="18889" r="23066" b="45556"/>
          <a:stretch/>
        </p:blipFill>
        <p:spPr>
          <a:xfrm>
            <a:off x="2000250" y="2724149"/>
            <a:ext cx="6953250" cy="3920775"/>
          </a:xfrm>
          <a:prstGeom prst="rect">
            <a:avLst/>
          </a:prstGeom>
        </p:spPr>
      </p:pic>
    </p:spTree>
    <p:extLst>
      <p:ext uri="{BB962C8B-B14F-4D97-AF65-F5344CB8AC3E}">
        <p14:creationId xmlns:p14="http://schemas.microsoft.com/office/powerpoint/2010/main" val="615198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D2FD3-11EE-EE47-9B51-AE0F4EE819FB}"/>
              </a:ext>
            </a:extLst>
          </p:cNvPr>
          <p:cNvSpPr>
            <a:spLocks noGrp="1"/>
          </p:cNvSpPr>
          <p:nvPr>
            <p:ph type="title"/>
          </p:nvPr>
        </p:nvSpPr>
        <p:spPr/>
        <p:txBody>
          <a:bodyPr/>
          <a:lstStyle/>
          <a:p>
            <a:r>
              <a:rPr lang="en-US" dirty="0"/>
              <a:t>Classic QA model</a:t>
            </a:r>
          </a:p>
        </p:txBody>
      </p:sp>
      <p:sp>
        <p:nvSpPr>
          <p:cNvPr id="3" name="Content Placeholder 2">
            <a:extLst>
              <a:ext uri="{FF2B5EF4-FFF2-40B4-BE49-F238E27FC236}">
                <a16:creationId xmlns:a16="http://schemas.microsoft.com/office/drawing/2014/main" id="{F15AFB39-4C14-C14A-B7A8-7E86C2D3869D}"/>
              </a:ext>
            </a:extLst>
          </p:cNvPr>
          <p:cNvSpPr>
            <a:spLocks noGrp="1"/>
          </p:cNvSpPr>
          <p:nvPr>
            <p:ph idx="1"/>
          </p:nvPr>
        </p:nvSpPr>
        <p:spPr/>
        <p:txBody>
          <a:bodyPr/>
          <a:lstStyle/>
          <a:p>
            <a:r>
              <a:rPr lang="en-US" dirty="0"/>
              <a:t>Watson </a:t>
            </a:r>
            <a:r>
              <a:rPr lang="en-US" dirty="0" err="1"/>
              <a:t>DeepQA</a:t>
            </a:r>
            <a:r>
              <a:rPr lang="en-US" dirty="0"/>
              <a:t> system that won Jeopardy! In 2011</a:t>
            </a:r>
          </a:p>
        </p:txBody>
      </p:sp>
      <p:pic>
        <p:nvPicPr>
          <p:cNvPr id="5" name="Picture 4" descr="Graphical user interface, application&#10;&#10;Description automatically generated">
            <a:extLst>
              <a:ext uri="{FF2B5EF4-FFF2-40B4-BE49-F238E27FC236}">
                <a16:creationId xmlns:a16="http://schemas.microsoft.com/office/drawing/2014/main" id="{831B2266-E282-1547-8D30-4AE7FA101EB7}"/>
              </a:ext>
            </a:extLst>
          </p:cNvPr>
          <p:cNvPicPr>
            <a:picLocks noChangeAspect="1"/>
          </p:cNvPicPr>
          <p:nvPr/>
        </p:nvPicPr>
        <p:blipFill rotWithShape="1">
          <a:blip r:embed="rId2"/>
          <a:srcRect l="14707" t="40278" r="23995" b="21389"/>
          <a:stretch/>
        </p:blipFill>
        <p:spPr>
          <a:xfrm>
            <a:off x="1647825" y="2506662"/>
            <a:ext cx="8324298" cy="4351338"/>
          </a:xfrm>
          <a:prstGeom prst="rect">
            <a:avLst/>
          </a:prstGeom>
        </p:spPr>
      </p:pic>
    </p:spTree>
    <p:extLst>
      <p:ext uri="{BB962C8B-B14F-4D97-AF65-F5344CB8AC3E}">
        <p14:creationId xmlns:p14="http://schemas.microsoft.com/office/powerpoint/2010/main" val="3326726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0296-A729-9D42-86BD-89A6A5AD8365}"/>
              </a:ext>
            </a:extLst>
          </p:cNvPr>
          <p:cNvSpPr>
            <a:spLocks noGrp="1"/>
          </p:cNvSpPr>
          <p:nvPr>
            <p:ph type="title"/>
          </p:nvPr>
        </p:nvSpPr>
        <p:spPr/>
        <p:txBody>
          <a:bodyPr/>
          <a:lstStyle/>
          <a:p>
            <a:r>
              <a:rPr lang="en-US" dirty="0"/>
              <a:t>Evaluation of QA models</a:t>
            </a:r>
          </a:p>
        </p:txBody>
      </p:sp>
      <p:sp>
        <p:nvSpPr>
          <p:cNvPr id="3" name="Content Placeholder 2">
            <a:extLst>
              <a:ext uri="{FF2B5EF4-FFF2-40B4-BE49-F238E27FC236}">
                <a16:creationId xmlns:a16="http://schemas.microsoft.com/office/drawing/2014/main" id="{9494B485-639A-CD44-856F-B1AE1C8F417F}"/>
              </a:ext>
            </a:extLst>
          </p:cNvPr>
          <p:cNvSpPr>
            <a:spLocks noGrp="1"/>
          </p:cNvSpPr>
          <p:nvPr>
            <p:ph idx="1"/>
          </p:nvPr>
        </p:nvSpPr>
        <p:spPr/>
        <p:txBody>
          <a:bodyPr/>
          <a:lstStyle/>
          <a:p>
            <a:r>
              <a:rPr lang="en-US" dirty="0"/>
              <a:t>Mean reciprocal rank</a:t>
            </a:r>
          </a:p>
          <a:p>
            <a:pPr lvl="1"/>
            <a:r>
              <a:rPr lang="en-US" dirty="0"/>
              <a:t>For systems that return a short </a:t>
            </a:r>
            <a:r>
              <a:rPr lang="en-US" b="1" dirty="0"/>
              <a:t>ranked</a:t>
            </a:r>
            <a:r>
              <a:rPr lang="en-US" dirty="0"/>
              <a:t> list of answers or passages for each test question</a:t>
            </a:r>
          </a:p>
          <a:p>
            <a:pPr lvl="1"/>
            <a:r>
              <a:rPr lang="en-US" dirty="0"/>
              <a:t>The </a:t>
            </a:r>
            <a:r>
              <a:rPr lang="en-US" b="1" dirty="0"/>
              <a:t>reciprocal</a:t>
            </a:r>
            <a:r>
              <a:rPr lang="en-US" dirty="0"/>
              <a:t> of the </a:t>
            </a:r>
            <a:r>
              <a:rPr lang="en-US" b="1" dirty="0"/>
              <a:t>rank</a:t>
            </a:r>
            <a:r>
              <a:rPr lang="en-US" dirty="0"/>
              <a:t> of the </a:t>
            </a:r>
            <a:r>
              <a:rPr lang="en-US" b="1" dirty="0"/>
              <a:t>first correct answer</a:t>
            </a:r>
          </a:p>
          <a:p>
            <a:pPr lvl="1"/>
            <a:r>
              <a:rPr lang="en-US" dirty="0"/>
              <a:t>MRR is </a:t>
            </a:r>
            <a:r>
              <a:rPr lang="en-US" b="1" dirty="0"/>
              <a:t>the average of the scores for each question </a:t>
            </a:r>
            <a:r>
              <a:rPr lang="en-US" dirty="0"/>
              <a:t>in the test set</a:t>
            </a:r>
          </a:p>
        </p:txBody>
      </p:sp>
      <p:pic>
        <p:nvPicPr>
          <p:cNvPr id="5" name="Picture 4" descr="Graphical user interface, text, application&#10;&#10;Description automatically generated">
            <a:extLst>
              <a:ext uri="{FF2B5EF4-FFF2-40B4-BE49-F238E27FC236}">
                <a16:creationId xmlns:a16="http://schemas.microsoft.com/office/drawing/2014/main" id="{1C1BA73B-35BD-6E4C-B601-5E5D2C82F3FE}"/>
              </a:ext>
            </a:extLst>
          </p:cNvPr>
          <p:cNvPicPr>
            <a:picLocks noChangeAspect="1"/>
          </p:cNvPicPr>
          <p:nvPr/>
        </p:nvPicPr>
        <p:blipFill rotWithShape="1">
          <a:blip r:embed="rId2"/>
          <a:srcRect l="40015" t="13889" r="36998" b="77500"/>
          <a:stretch/>
        </p:blipFill>
        <p:spPr>
          <a:xfrm>
            <a:off x="3562350" y="4210050"/>
            <a:ext cx="4197760" cy="1314450"/>
          </a:xfrm>
          <a:prstGeom prst="rect">
            <a:avLst/>
          </a:prstGeom>
        </p:spPr>
      </p:pic>
    </p:spTree>
    <p:extLst>
      <p:ext uri="{BB962C8B-B14F-4D97-AF65-F5344CB8AC3E}">
        <p14:creationId xmlns:p14="http://schemas.microsoft.com/office/powerpoint/2010/main" val="370956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0296-A729-9D42-86BD-89A6A5AD8365}"/>
              </a:ext>
            </a:extLst>
          </p:cNvPr>
          <p:cNvSpPr>
            <a:spLocks noGrp="1"/>
          </p:cNvSpPr>
          <p:nvPr>
            <p:ph type="title"/>
          </p:nvPr>
        </p:nvSpPr>
        <p:spPr/>
        <p:txBody>
          <a:bodyPr/>
          <a:lstStyle/>
          <a:p>
            <a:r>
              <a:rPr lang="en-US" dirty="0"/>
              <a:t>Evaluation of QA models</a:t>
            </a:r>
          </a:p>
        </p:txBody>
      </p:sp>
      <p:sp>
        <p:nvSpPr>
          <p:cNvPr id="3" name="Content Placeholder 2">
            <a:extLst>
              <a:ext uri="{FF2B5EF4-FFF2-40B4-BE49-F238E27FC236}">
                <a16:creationId xmlns:a16="http://schemas.microsoft.com/office/drawing/2014/main" id="{9494B485-639A-CD44-856F-B1AE1C8F417F}"/>
              </a:ext>
            </a:extLst>
          </p:cNvPr>
          <p:cNvSpPr>
            <a:spLocks noGrp="1"/>
          </p:cNvSpPr>
          <p:nvPr>
            <p:ph idx="1"/>
          </p:nvPr>
        </p:nvSpPr>
        <p:spPr/>
        <p:txBody>
          <a:bodyPr/>
          <a:lstStyle/>
          <a:p>
            <a:r>
              <a:rPr lang="en-US" dirty="0"/>
              <a:t>Other metrics (ignoring punctuations and articles like </a:t>
            </a:r>
            <a:r>
              <a:rPr lang="en-US" i="1" dirty="0"/>
              <a:t>a</a:t>
            </a:r>
            <a:r>
              <a:rPr lang="en-US" dirty="0"/>
              <a:t>, </a:t>
            </a:r>
            <a:r>
              <a:rPr lang="en-US" i="1" dirty="0"/>
              <a:t>an</a:t>
            </a:r>
            <a:r>
              <a:rPr lang="en-US" dirty="0"/>
              <a:t>, </a:t>
            </a:r>
            <a:r>
              <a:rPr lang="en-US" i="1" dirty="0"/>
              <a:t>the</a:t>
            </a:r>
            <a:r>
              <a:rPr lang="en-US" dirty="0"/>
              <a:t>)</a:t>
            </a:r>
          </a:p>
          <a:p>
            <a:pPr lvl="1"/>
            <a:r>
              <a:rPr lang="en-US" dirty="0"/>
              <a:t>Exact match: The % of predicted answers that match the gold answer exactly</a:t>
            </a:r>
          </a:p>
          <a:p>
            <a:pPr lvl="1"/>
            <a:r>
              <a:rPr lang="en-US" dirty="0"/>
              <a:t>F1 score: The average word/token overlap between predicted and gold answers</a:t>
            </a:r>
          </a:p>
          <a:p>
            <a:r>
              <a:rPr lang="en-US" dirty="0"/>
              <a:t>Test sets</a:t>
            </a:r>
          </a:p>
          <a:p>
            <a:pPr lvl="1"/>
            <a:r>
              <a:rPr lang="en-US" dirty="0"/>
              <a:t>TREC QA dataset</a:t>
            </a:r>
          </a:p>
          <a:p>
            <a:pPr lvl="1"/>
            <a:r>
              <a:rPr lang="en-US" dirty="0"/>
              <a:t>AI2 reasoning challenge (multiple choice questions that are hard to answer using simple lexical methods)</a:t>
            </a:r>
          </a:p>
        </p:txBody>
      </p:sp>
      <p:pic>
        <p:nvPicPr>
          <p:cNvPr id="6" name="Picture 5" descr="Graphical user interface, text&#10;&#10;Description automatically generated">
            <a:extLst>
              <a:ext uri="{FF2B5EF4-FFF2-40B4-BE49-F238E27FC236}">
                <a16:creationId xmlns:a16="http://schemas.microsoft.com/office/drawing/2014/main" id="{E2DBC7E2-8553-B240-AC0D-AF0E857C8304}"/>
              </a:ext>
            </a:extLst>
          </p:cNvPr>
          <p:cNvPicPr>
            <a:picLocks noChangeAspect="1"/>
          </p:cNvPicPr>
          <p:nvPr/>
        </p:nvPicPr>
        <p:blipFill rotWithShape="1">
          <a:blip r:embed="rId3"/>
          <a:srcRect l="29568" t="19444" r="22834" b="73380"/>
          <a:stretch/>
        </p:blipFill>
        <p:spPr>
          <a:xfrm>
            <a:off x="1913603" y="5122863"/>
            <a:ext cx="8364794" cy="1054100"/>
          </a:xfrm>
          <a:prstGeom prst="rect">
            <a:avLst/>
          </a:prstGeom>
        </p:spPr>
      </p:pic>
    </p:spTree>
    <p:extLst>
      <p:ext uri="{BB962C8B-B14F-4D97-AF65-F5344CB8AC3E}">
        <p14:creationId xmlns:p14="http://schemas.microsoft.com/office/powerpoint/2010/main" val="3196442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C04E-483D-5B4C-8313-229FBA3521DD}"/>
              </a:ext>
            </a:extLst>
          </p:cNvPr>
          <p:cNvSpPr>
            <a:spLocks noGrp="1"/>
          </p:cNvSpPr>
          <p:nvPr>
            <p:ph type="title"/>
          </p:nvPr>
        </p:nvSpPr>
        <p:spPr/>
        <p:txBody>
          <a:bodyPr/>
          <a:lstStyle/>
          <a:p>
            <a:r>
              <a:rPr lang="en-US" dirty="0"/>
              <a:t>Knowledge-based QA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FCF093-6858-E94D-8328-9018C32A4AB7}"/>
                  </a:ext>
                </a:extLst>
              </p:cNvPr>
              <p:cNvSpPr>
                <a:spLocks noGrp="1"/>
              </p:cNvSpPr>
              <p:nvPr>
                <p:ph idx="1"/>
              </p:nvPr>
            </p:nvSpPr>
            <p:spPr/>
            <p:txBody>
              <a:bodyPr/>
              <a:lstStyle/>
              <a:p>
                <a:pPr marL="0" indent="0">
                  <a:buNone/>
                </a:pPr>
                <a:r>
                  <a:rPr lang="en-US" b="1" dirty="0"/>
                  <a:t>Overview</a:t>
                </a:r>
              </a:p>
              <a:p>
                <a:r>
                  <a:rPr lang="en-US" dirty="0"/>
                  <a:t>Build a semantic representation of the query</a:t>
                </a:r>
              </a:p>
              <a:p>
                <a:r>
                  <a:rPr lang="en-US" dirty="0"/>
                  <a:t>E.g., What states border Texas?</a:t>
                </a:r>
              </a:p>
              <a:p>
                <a:pPr marL="457200" lvl="1"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𝑠𝑡𝑎𝑡𝑒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𝑏𝑜𝑟𝑑𝑒𝑟𝑠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𝑡𝑒𝑥𝑎𝑠</m:t>
                          </m:r>
                          <m:r>
                            <a:rPr lang="en-US" b="0" i="1" smtClean="0">
                              <a:latin typeface="Cambria Math" panose="02040503050406030204" pitchFamily="18" charset="0"/>
                              <a:ea typeface="Cambria Math" panose="02040503050406030204" pitchFamily="18" charset="0"/>
                            </a:rPr>
                            <m:t>)</m:t>
                          </m:r>
                        </m:e>
                      </m:nary>
                    </m:oMath>
                  </m:oMathPara>
                </a14:m>
                <a:endParaRPr lang="en-US" dirty="0"/>
              </a:p>
              <a:p>
                <a:r>
                  <a:rPr lang="en-US" dirty="0"/>
                  <a:t>Use this meaning representation to query databases of facts</a:t>
                </a:r>
              </a:p>
            </p:txBody>
          </p:sp>
        </mc:Choice>
        <mc:Fallback>
          <p:sp>
            <p:nvSpPr>
              <p:cNvPr id="3" name="Content Placeholder 2">
                <a:extLst>
                  <a:ext uri="{FF2B5EF4-FFF2-40B4-BE49-F238E27FC236}">
                    <a16:creationId xmlns:a16="http://schemas.microsoft.com/office/drawing/2014/main" id="{B5FCF093-6858-E94D-8328-9018C32A4AB7}"/>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291746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E327A-F929-C64D-9117-8AE222EBB052}"/>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6D91848F-FCA5-C143-BD0A-15E604A4C440}"/>
              </a:ext>
            </a:extLst>
          </p:cNvPr>
          <p:cNvSpPr>
            <a:spLocks noGrp="1"/>
          </p:cNvSpPr>
          <p:nvPr>
            <p:ph idx="1"/>
          </p:nvPr>
        </p:nvSpPr>
        <p:spPr/>
        <p:txBody>
          <a:bodyPr/>
          <a:lstStyle/>
          <a:p>
            <a:r>
              <a:rPr lang="en-US" dirty="0"/>
              <a:t>Most well-known IR system: Search Engine!</a:t>
            </a:r>
          </a:p>
          <a:p>
            <a:r>
              <a:rPr lang="en-US" dirty="0"/>
              <a:t>Task: “ad hoc retrieval”</a:t>
            </a:r>
          </a:p>
          <a:p>
            <a:pPr lvl="1"/>
            <a:r>
              <a:rPr lang="en-US" dirty="0"/>
              <a:t>User poses a </a:t>
            </a:r>
            <a:r>
              <a:rPr lang="en-US" b="1" dirty="0"/>
              <a:t>query</a:t>
            </a:r>
            <a:r>
              <a:rPr lang="en-US" dirty="0"/>
              <a:t> to an IR system</a:t>
            </a:r>
          </a:p>
          <a:p>
            <a:pPr lvl="1"/>
            <a:r>
              <a:rPr lang="en-US" dirty="0"/>
              <a:t>IR system returns an ordered set of </a:t>
            </a:r>
            <a:r>
              <a:rPr lang="en-US" b="1" dirty="0"/>
              <a:t>documents</a:t>
            </a:r>
            <a:r>
              <a:rPr lang="en-US" dirty="0"/>
              <a:t> from some </a:t>
            </a:r>
            <a:r>
              <a:rPr lang="en-US" b="1" dirty="0"/>
              <a:t>collection</a:t>
            </a:r>
          </a:p>
          <a:p>
            <a:pPr marL="457200" lvl="1"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F437A985-276B-1B4B-A2B6-447CC11B22FE}"/>
              </a:ext>
            </a:extLst>
          </p:cNvPr>
          <p:cNvPicPr>
            <a:picLocks noChangeAspect="1"/>
          </p:cNvPicPr>
          <p:nvPr/>
        </p:nvPicPr>
        <p:blipFill rotWithShape="1">
          <a:blip r:embed="rId2"/>
          <a:srcRect l="14753" t="16041" r="23915" b="53959"/>
          <a:stretch/>
        </p:blipFill>
        <p:spPr>
          <a:xfrm>
            <a:off x="1557337" y="3771901"/>
            <a:ext cx="8539956" cy="2900362"/>
          </a:xfrm>
          <a:prstGeom prst="rect">
            <a:avLst/>
          </a:prstGeom>
        </p:spPr>
      </p:pic>
    </p:spTree>
    <p:extLst>
      <p:ext uri="{BB962C8B-B14F-4D97-AF65-F5344CB8AC3E}">
        <p14:creationId xmlns:p14="http://schemas.microsoft.com/office/powerpoint/2010/main" val="319380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4AC31ABD-37B7-6847-8044-10F9532A0190}"/>
              </a:ext>
            </a:extLst>
          </p:cNvPr>
          <p:cNvPicPr>
            <a:picLocks noChangeAspect="1"/>
          </p:cNvPicPr>
          <p:nvPr/>
        </p:nvPicPr>
        <p:blipFill rotWithShape="1">
          <a:blip r:embed="rId3"/>
          <a:srcRect l="46400" t="44444" r="40571" b="47408"/>
          <a:stretch/>
        </p:blipFill>
        <p:spPr>
          <a:xfrm>
            <a:off x="1761086" y="4885372"/>
            <a:ext cx="2624572" cy="1139616"/>
          </a:xfrm>
          <a:prstGeom prst="rect">
            <a:avLst/>
          </a:prstGeom>
        </p:spPr>
      </p:pic>
      <p:sp>
        <p:nvSpPr>
          <p:cNvPr id="2" name="Title 1">
            <a:extLst>
              <a:ext uri="{FF2B5EF4-FFF2-40B4-BE49-F238E27FC236}">
                <a16:creationId xmlns:a16="http://schemas.microsoft.com/office/drawing/2014/main" id="{270F8400-0D49-7A4B-9CBC-F1EED381773D}"/>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E96D3683-0940-0844-94FD-4D079F6A3B52}"/>
              </a:ext>
            </a:extLst>
          </p:cNvPr>
          <p:cNvSpPr>
            <a:spLocks noGrp="1"/>
          </p:cNvSpPr>
          <p:nvPr>
            <p:ph idx="1"/>
          </p:nvPr>
        </p:nvSpPr>
        <p:spPr>
          <a:xfrm>
            <a:off x="838200" y="1825625"/>
            <a:ext cx="10744200" cy="4351338"/>
          </a:xfrm>
        </p:spPr>
        <p:txBody>
          <a:bodyPr/>
          <a:lstStyle/>
          <a:p>
            <a:r>
              <a:rPr lang="en-US" b="1" dirty="0"/>
              <a:t>Map</a:t>
            </a:r>
            <a:r>
              <a:rPr lang="en-US" dirty="0"/>
              <a:t> queries and document to </a:t>
            </a:r>
            <a:r>
              <a:rPr lang="en-US" b="1" dirty="0"/>
              <a:t>vectors</a:t>
            </a:r>
            <a:r>
              <a:rPr lang="en-US" dirty="0"/>
              <a:t> </a:t>
            </a:r>
          </a:p>
          <a:p>
            <a:r>
              <a:rPr lang="en-US" dirty="0"/>
              <a:t>Compute </a:t>
            </a:r>
            <a:r>
              <a:rPr lang="en-US" b="1" dirty="0"/>
              <a:t>cosine similarities </a:t>
            </a:r>
            <a:r>
              <a:rPr lang="en-US" dirty="0"/>
              <a:t>between the vectors to </a:t>
            </a:r>
            <a:r>
              <a:rPr lang="en-US" b="1" dirty="0"/>
              <a:t>rank</a:t>
            </a:r>
            <a:r>
              <a:rPr lang="en-US" dirty="0"/>
              <a:t> documents</a:t>
            </a:r>
          </a:p>
          <a:p>
            <a:endParaRPr lang="en-US" dirty="0"/>
          </a:p>
          <a:p>
            <a:pPr marL="0" indent="0">
              <a:buNone/>
            </a:pPr>
            <a:r>
              <a:rPr lang="en-US" dirty="0"/>
              <a:t>Common term-weighting scores for the vectors: </a:t>
            </a:r>
          </a:p>
          <a:p>
            <a:pPr marL="0" indent="0">
              <a:buNone/>
            </a:pPr>
            <a:r>
              <a:rPr lang="en-US" dirty="0"/>
              <a:t>	TF-IDF weighting (term frequency, inverse document frequency)</a:t>
            </a:r>
          </a:p>
        </p:txBody>
      </p:sp>
      <p:pic>
        <p:nvPicPr>
          <p:cNvPr id="5" name="Picture 4" descr="Text&#10;&#10;Description automatically generated">
            <a:extLst>
              <a:ext uri="{FF2B5EF4-FFF2-40B4-BE49-F238E27FC236}">
                <a16:creationId xmlns:a16="http://schemas.microsoft.com/office/drawing/2014/main" id="{E7B5E4E1-C99E-DD48-819B-7F56CB001CB5}"/>
              </a:ext>
            </a:extLst>
          </p:cNvPr>
          <p:cNvPicPr>
            <a:picLocks noChangeAspect="1"/>
          </p:cNvPicPr>
          <p:nvPr/>
        </p:nvPicPr>
        <p:blipFill rotWithShape="1">
          <a:blip r:embed="rId3"/>
          <a:srcRect l="42457" t="16543" r="35942" b="78272"/>
          <a:stretch/>
        </p:blipFill>
        <p:spPr>
          <a:xfrm>
            <a:off x="1151465" y="4362979"/>
            <a:ext cx="4368794" cy="728134"/>
          </a:xfrm>
          <a:prstGeom prst="rect">
            <a:avLst/>
          </a:prstGeom>
        </p:spPr>
      </p:pic>
      <p:pic>
        <p:nvPicPr>
          <p:cNvPr id="9" name="Picture 8" descr="Table&#10;&#10;Description automatically generated">
            <a:extLst>
              <a:ext uri="{FF2B5EF4-FFF2-40B4-BE49-F238E27FC236}">
                <a16:creationId xmlns:a16="http://schemas.microsoft.com/office/drawing/2014/main" id="{16364A2E-DB17-7949-BF25-8C077B2809E6}"/>
              </a:ext>
            </a:extLst>
          </p:cNvPr>
          <p:cNvPicPr>
            <a:picLocks noChangeAspect="1"/>
          </p:cNvPicPr>
          <p:nvPr/>
        </p:nvPicPr>
        <p:blipFill rotWithShape="1">
          <a:blip r:embed="rId4"/>
          <a:srcRect l="44171" t="19013" r="38514" b="52214"/>
          <a:stretch/>
        </p:blipFill>
        <p:spPr>
          <a:xfrm>
            <a:off x="5524512" y="4281100"/>
            <a:ext cx="2294462" cy="2647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462B132E-97EC-4543-ABA8-C2660FC97F23}"/>
              </a:ext>
            </a:extLst>
          </p:cNvPr>
          <p:cNvPicPr>
            <a:picLocks noChangeAspect="1"/>
          </p:cNvPicPr>
          <p:nvPr/>
        </p:nvPicPr>
        <p:blipFill rotWithShape="1">
          <a:blip r:embed="rId5"/>
          <a:srcRect l="39714" t="24653" r="41942" b="69630"/>
          <a:stretch/>
        </p:blipFill>
        <p:spPr>
          <a:xfrm>
            <a:off x="1151465" y="5895354"/>
            <a:ext cx="3810002" cy="824534"/>
          </a:xfrm>
          <a:prstGeom prst="rect">
            <a:avLst/>
          </a:prstGeom>
        </p:spPr>
      </p:pic>
    </p:spTree>
    <p:extLst>
      <p:ext uri="{BB962C8B-B14F-4D97-AF65-F5344CB8AC3E}">
        <p14:creationId xmlns:p14="http://schemas.microsoft.com/office/powerpoint/2010/main" val="572632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14AA9-F219-D342-9430-75243A4DE52A}"/>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61CA818E-9EB8-0642-BCC9-69106D624822}"/>
              </a:ext>
            </a:extLst>
          </p:cNvPr>
          <p:cNvSpPr>
            <a:spLocks noGrp="1"/>
          </p:cNvSpPr>
          <p:nvPr>
            <p:ph idx="1"/>
          </p:nvPr>
        </p:nvSpPr>
        <p:spPr/>
        <p:txBody>
          <a:bodyPr/>
          <a:lstStyle/>
          <a:p>
            <a:r>
              <a:rPr lang="en-US" dirty="0"/>
              <a:t>Document scoring</a:t>
            </a:r>
          </a:p>
        </p:txBody>
      </p:sp>
      <p:pic>
        <p:nvPicPr>
          <p:cNvPr id="5" name="Picture 4" descr="Graphical user interface, text, application&#10;&#10;Description automatically generated">
            <a:extLst>
              <a:ext uri="{FF2B5EF4-FFF2-40B4-BE49-F238E27FC236}">
                <a16:creationId xmlns:a16="http://schemas.microsoft.com/office/drawing/2014/main" id="{B42F5164-B71F-204A-BEDC-E8BBAAE5DF4F}"/>
              </a:ext>
            </a:extLst>
          </p:cNvPr>
          <p:cNvPicPr>
            <a:picLocks noChangeAspect="1"/>
          </p:cNvPicPr>
          <p:nvPr/>
        </p:nvPicPr>
        <p:blipFill rotWithShape="1">
          <a:blip r:embed="rId3"/>
          <a:srcRect l="39371" t="9931" r="39542" b="82716"/>
          <a:stretch/>
        </p:blipFill>
        <p:spPr>
          <a:xfrm>
            <a:off x="1574799" y="2323570"/>
            <a:ext cx="3341658" cy="80909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55152E60-B013-5B43-A28D-D4FF4EE0627B}"/>
              </a:ext>
            </a:extLst>
          </p:cNvPr>
          <p:cNvPicPr>
            <a:picLocks noChangeAspect="1"/>
          </p:cNvPicPr>
          <p:nvPr/>
        </p:nvPicPr>
        <p:blipFill rotWithShape="1">
          <a:blip r:embed="rId3"/>
          <a:srcRect l="29599" t="40247" r="29942" b="50000"/>
          <a:stretch/>
        </p:blipFill>
        <p:spPr>
          <a:xfrm>
            <a:off x="1574799" y="3301471"/>
            <a:ext cx="6275772" cy="105039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E8980416-D30D-C546-91C2-3E3A0BAB7B72}"/>
              </a:ext>
            </a:extLst>
          </p:cNvPr>
          <p:cNvPicPr>
            <a:picLocks noChangeAspect="1"/>
          </p:cNvPicPr>
          <p:nvPr/>
        </p:nvPicPr>
        <p:blipFill rotWithShape="1">
          <a:blip r:embed="rId4"/>
          <a:srcRect l="39714" t="34182" r="40742" b="57184"/>
          <a:stretch/>
        </p:blipFill>
        <p:spPr>
          <a:xfrm>
            <a:off x="1456266" y="4520671"/>
            <a:ext cx="3221140" cy="988064"/>
          </a:xfrm>
          <a:prstGeom prst="rect">
            <a:avLst/>
          </a:prstGeom>
        </p:spPr>
      </p:pic>
    </p:spTree>
    <p:extLst>
      <p:ext uri="{BB962C8B-B14F-4D97-AF65-F5344CB8AC3E}">
        <p14:creationId xmlns:p14="http://schemas.microsoft.com/office/powerpoint/2010/main" val="59636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F240-E69E-5648-8246-D992505A78DA}"/>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F3EE8757-52D2-4541-8280-99ECE13F2D30}"/>
              </a:ext>
            </a:extLst>
          </p:cNvPr>
          <p:cNvSpPr>
            <a:spLocks noGrp="1"/>
          </p:cNvSpPr>
          <p:nvPr>
            <p:ph idx="1"/>
          </p:nvPr>
        </p:nvSpPr>
        <p:spPr/>
        <p:txBody>
          <a:bodyPr/>
          <a:lstStyle/>
          <a:p>
            <a:r>
              <a:rPr lang="en-US" dirty="0"/>
              <a:t>Document scoring walkthrough (preprocessing: document is lowercased, punctuation removed)</a:t>
            </a:r>
          </a:p>
        </p:txBody>
      </p:sp>
      <p:pic>
        <p:nvPicPr>
          <p:cNvPr id="5" name="Picture 4" descr="Graphical user interface, text, application&#10;&#10;Description automatically generated">
            <a:extLst>
              <a:ext uri="{FF2B5EF4-FFF2-40B4-BE49-F238E27FC236}">
                <a16:creationId xmlns:a16="http://schemas.microsoft.com/office/drawing/2014/main" id="{9194CAFF-6A97-3A4D-8E1F-26E5802CF786}"/>
              </a:ext>
            </a:extLst>
          </p:cNvPr>
          <p:cNvPicPr>
            <a:picLocks noChangeAspect="1"/>
          </p:cNvPicPr>
          <p:nvPr/>
        </p:nvPicPr>
        <p:blipFill rotWithShape="1">
          <a:blip r:embed="rId2"/>
          <a:srcRect l="39199" t="28642" r="38171" b="57531"/>
          <a:stretch/>
        </p:blipFill>
        <p:spPr>
          <a:xfrm>
            <a:off x="1100665" y="2785533"/>
            <a:ext cx="6166755" cy="2616200"/>
          </a:xfrm>
          <a:prstGeom prst="rect">
            <a:avLst/>
          </a:prstGeom>
        </p:spPr>
      </p:pic>
      <p:sp>
        <p:nvSpPr>
          <p:cNvPr id="8" name="TextBox 7">
            <a:extLst>
              <a:ext uri="{FF2B5EF4-FFF2-40B4-BE49-F238E27FC236}">
                <a16:creationId xmlns:a16="http://schemas.microsoft.com/office/drawing/2014/main" id="{89496DF0-5A10-7843-A954-86B7FC1ADF8E}"/>
              </a:ext>
            </a:extLst>
          </p:cNvPr>
          <p:cNvSpPr txBox="1"/>
          <p:nvPr/>
        </p:nvSpPr>
        <p:spPr>
          <a:xfrm>
            <a:off x="7907867" y="5788680"/>
            <a:ext cx="3649140" cy="523220"/>
          </a:xfrm>
          <a:prstGeom prst="rect">
            <a:avLst/>
          </a:prstGeom>
          <a:noFill/>
        </p:spPr>
        <p:txBody>
          <a:bodyPr wrap="none" rtlCol="0">
            <a:spAutoFit/>
          </a:bodyPr>
          <a:lstStyle/>
          <a:p>
            <a:r>
              <a:rPr lang="en-US" sz="2800" dirty="0"/>
              <a:t>How about stop words?</a:t>
            </a:r>
          </a:p>
        </p:txBody>
      </p:sp>
    </p:spTree>
    <p:extLst>
      <p:ext uri="{BB962C8B-B14F-4D97-AF65-F5344CB8AC3E}">
        <p14:creationId xmlns:p14="http://schemas.microsoft.com/office/powerpoint/2010/main" val="141041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F240-E69E-5648-8246-D992505A78DA}"/>
              </a:ext>
            </a:extLst>
          </p:cNvPr>
          <p:cNvSpPr>
            <a:spLocks noGrp="1"/>
          </p:cNvSpPr>
          <p:nvPr>
            <p:ph type="title"/>
          </p:nvPr>
        </p:nvSpPr>
        <p:spPr/>
        <p:txBody>
          <a:bodyPr/>
          <a:lstStyle/>
          <a:p>
            <a:r>
              <a:rPr lang="en-US" dirty="0"/>
              <a:t>Information-retrieval (IR) based QA</a:t>
            </a:r>
          </a:p>
        </p:txBody>
      </p:sp>
      <p:sp>
        <p:nvSpPr>
          <p:cNvPr id="3" name="Content Placeholder 2">
            <a:extLst>
              <a:ext uri="{FF2B5EF4-FFF2-40B4-BE49-F238E27FC236}">
                <a16:creationId xmlns:a16="http://schemas.microsoft.com/office/drawing/2014/main" id="{F3EE8757-52D2-4541-8280-99ECE13F2D30}"/>
              </a:ext>
            </a:extLst>
          </p:cNvPr>
          <p:cNvSpPr>
            <a:spLocks noGrp="1"/>
          </p:cNvSpPr>
          <p:nvPr>
            <p:ph idx="1"/>
          </p:nvPr>
        </p:nvSpPr>
        <p:spPr/>
        <p:txBody>
          <a:bodyPr/>
          <a:lstStyle/>
          <a:p>
            <a:r>
              <a:rPr lang="en-US" dirty="0"/>
              <a:t>Document scoring walkthrough (preprocessing: document is lowercased, punctuation removed)</a:t>
            </a:r>
          </a:p>
        </p:txBody>
      </p:sp>
      <p:pic>
        <p:nvPicPr>
          <p:cNvPr id="5" name="Picture 4" descr="Graphical user interface, text, application&#10;&#10;Description automatically generated">
            <a:extLst>
              <a:ext uri="{FF2B5EF4-FFF2-40B4-BE49-F238E27FC236}">
                <a16:creationId xmlns:a16="http://schemas.microsoft.com/office/drawing/2014/main" id="{9194CAFF-6A97-3A4D-8E1F-26E5802CF786}"/>
              </a:ext>
            </a:extLst>
          </p:cNvPr>
          <p:cNvPicPr>
            <a:picLocks noChangeAspect="1"/>
          </p:cNvPicPr>
          <p:nvPr/>
        </p:nvPicPr>
        <p:blipFill rotWithShape="1">
          <a:blip r:embed="rId3"/>
          <a:srcRect l="39199" t="28642" r="38171" b="57531"/>
          <a:stretch/>
        </p:blipFill>
        <p:spPr>
          <a:xfrm>
            <a:off x="2426288" y="2781829"/>
            <a:ext cx="3332843" cy="1413934"/>
          </a:xfrm>
          <a:prstGeom prst="rect">
            <a:avLst/>
          </a:prstGeom>
        </p:spPr>
      </p:pic>
      <p:pic>
        <p:nvPicPr>
          <p:cNvPr id="6" name="Picture 5" descr="Graphical user interface, table&#10;&#10;Description automatically generated">
            <a:extLst>
              <a:ext uri="{FF2B5EF4-FFF2-40B4-BE49-F238E27FC236}">
                <a16:creationId xmlns:a16="http://schemas.microsoft.com/office/drawing/2014/main" id="{48B2C2A4-8160-BF45-B243-22A49A2BC489}"/>
              </a:ext>
            </a:extLst>
          </p:cNvPr>
          <p:cNvPicPr>
            <a:picLocks noChangeAspect="1"/>
          </p:cNvPicPr>
          <p:nvPr/>
        </p:nvPicPr>
        <p:blipFill rotWithShape="1">
          <a:blip r:embed="rId4"/>
          <a:srcRect l="27885" t="13580" r="20855" b="61351"/>
          <a:stretch/>
        </p:blipFill>
        <p:spPr>
          <a:xfrm>
            <a:off x="592666" y="4330700"/>
            <a:ext cx="7000088" cy="2377017"/>
          </a:xfrm>
          <a:prstGeom prst="rect">
            <a:avLst/>
          </a:prstGeom>
        </p:spPr>
      </p:pic>
      <p:pic>
        <p:nvPicPr>
          <p:cNvPr id="8" name="Picture 7" descr="Graphical user interface, table&#10;&#10;Description automatically generated">
            <a:extLst>
              <a:ext uri="{FF2B5EF4-FFF2-40B4-BE49-F238E27FC236}">
                <a16:creationId xmlns:a16="http://schemas.microsoft.com/office/drawing/2014/main" id="{BB7DA328-3DDA-6F44-8108-93CAE9B79248}"/>
              </a:ext>
            </a:extLst>
          </p:cNvPr>
          <p:cNvPicPr>
            <a:picLocks noChangeAspect="1"/>
          </p:cNvPicPr>
          <p:nvPr/>
        </p:nvPicPr>
        <p:blipFill rotWithShape="1">
          <a:blip r:embed="rId4"/>
          <a:srcRect l="27541" t="44676" r="42457" b="41299"/>
          <a:stretch/>
        </p:blipFill>
        <p:spPr>
          <a:xfrm>
            <a:off x="7592754" y="5293783"/>
            <a:ext cx="4356311" cy="1413934"/>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E91668F0-4356-5B4D-9A9D-0A37826932C1}"/>
              </a:ext>
            </a:extLst>
          </p:cNvPr>
          <p:cNvPicPr>
            <a:picLocks noChangeAspect="1"/>
          </p:cNvPicPr>
          <p:nvPr/>
        </p:nvPicPr>
        <p:blipFill rotWithShape="1">
          <a:blip r:embed="rId5"/>
          <a:srcRect l="39714" t="34182" r="40742" b="57184"/>
          <a:stretch/>
        </p:blipFill>
        <p:spPr>
          <a:xfrm>
            <a:off x="8160339" y="4170782"/>
            <a:ext cx="3221140" cy="988064"/>
          </a:xfrm>
          <a:prstGeom prst="rect">
            <a:avLst/>
          </a:prstGeom>
        </p:spPr>
      </p:pic>
    </p:spTree>
    <p:extLst>
      <p:ext uri="{BB962C8B-B14F-4D97-AF65-F5344CB8AC3E}">
        <p14:creationId xmlns:p14="http://schemas.microsoft.com/office/powerpoint/2010/main" val="368996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2293</Words>
  <Application>Microsoft Macintosh PowerPoint</Application>
  <PresentationFormat>Widescreen</PresentationFormat>
  <Paragraphs>234</Paragraphs>
  <Slides>37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Question Answering</vt:lpstr>
      <vt:lpstr>Major paradigms </vt:lpstr>
      <vt:lpstr>Information-retrieval (IR) based QA</vt:lpstr>
      <vt:lpstr>Knowledge-based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Information-retrieval (IR) based QA</vt:lpstr>
      <vt:lpstr>Knowledge-base QA</vt:lpstr>
      <vt:lpstr>Entity Linking</vt:lpstr>
      <vt:lpstr>Entity Linking</vt:lpstr>
      <vt:lpstr>Entity Linking</vt:lpstr>
      <vt:lpstr>Entity Linking</vt:lpstr>
      <vt:lpstr>Knowledge base QA</vt:lpstr>
      <vt:lpstr>Knowledge base QA</vt:lpstr>
      <vt:lpstr>Knowledge base QA</vt:lpstr>
      <vt:lpstr>Knowledge base QA</vt:lpstr>
      <vt:lpstr>Knowledge base QA</vt:lpstr>
      <vt:lpstr>Other QA approaches</vt:lpstr>
      <vt:lpstr>Language Model – based QA</vt:lpstr>
      <vt:lpstr>Language Model – based QA</vt:lpstr>
      <vt:lpstr>Classic QA model</vt:lpstr>
      <vt:lpstr>Evaluation of QA models</vt:lpstr>
      <vt:lpstr>Evaluation of QA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Question Answering</dc:title>
  <dc:creator>Wijaya, Derry</dc:creator>
  <cp:lastModifiedBy>Wijaya, Derry</cp:lastModifiedBy>
  <cp:revision>35</cp:revision>
  <dcterms:created xsi:type="dcterms:W3CDTF">2022-04-25T13:28:47Z</dcterms:created>
  <dcterms:modified xsi:type="dcterms:W3CDTF">2022-04-25T22:13:13Z</dcterms:modified>
</cp:coreProperties>
</file>